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7"/>
  </p:notesMasterIdLst>
  <p:sldIdLst>
    <p:sldId id="262" r:id="rId2"/>
    <p:sldId id="256" r:id="rId3"/>
    <p:sldId id="263" r:id="rId4"/>
    <p:sldId id="269" r:id="rId5"/>
    <p:sldId id="332" r:id="rId6"/>
    <p:sldId id="270" r:id="rId7"/>
    <p:sldId id="337" r:id="rId8"/>
    <p:sldId id="272" r:id="rId9"/>
    <p:sldId id="273" r:id="rId10"/>
    <p:sldId id="274" r:id="rId11"/>
    <p:sldId id="278" r:id="rId12"/>
    <p:sldId id="283" r:id="rId13"/>
    <p:sldId id="288" r:id="rId14"/>
    <p:sldId id="298" r:id="rId15"/>
    <p:sldId id="299" r:id="rId16"/>
    <p:sldId id="304" r:id="rId17"/>
    <p:sldId id="310" r:id="rId18"/>
    <p:sldId id="314" r:id="rId19"/>
    <p:sldId id="319" r:id="rId20"/>
    <p:sldId id="324" r:id="rId21"/>
    <p:sldId id="369" r:id="rId22"/>
    <p:sldId id="394" r:id="rId23"/>
    <p:sldId id="395" r:id="rId24"/>
    <p:sldId id="396" r:id="rId25"/>
    <p:sldId id="397" r:id="rId26"/>
    <p:sldId id="398" r:id="rId27"/>
    <p:sldId id="399" r:id="rId28"/>
    <p:sldId id="341" r:id="rId29"/>
    <p:sldId id="342" r:id="rId30"/>
    <p:sldId id="343" r:id="rId31"/>
    <p:sldId id="344" r:id="rId32"/>
    <p:sldId id="345" r:id="rId33"/>
    <p:sldId id="346" r:id="rId34"/>
    <p:sldId id="347" r:id="rId35"/>
    <p:sldId id="348" r:id="rId36"/>
    <p:sldId id="349" r:id="rId37"/>
    <p:sldId id="350" r:id="rId38"/>
    <p:sldId id="351" r:id="rId39"/>
    <p:sldId id="353" r:id="rId40"/>
    <p:sldId id="354" r:id="rId41"/>
    <p:sldId id="355" r:id="rId42"/>
    <p:sldId id="356" r:id="rId43"/>
    <p:sldId id="357" r:id="rId44"/>
    <p:sldId id="358" r:id="rId45"/>
    <p:sldId id="359" r:id="rId46"/>
    <p:sldId id="360" r:id="rId47"/>
    <p:sldId id="361" r:id="rId48"/>
    <p:sldId id="362" r:id="rId49"/>
    <p:sldId id="363" r:id="rId50"/>
    <p:sldId id="364" r:id="rId51"/>
    <p:sldId id="365" r:id="rId52"/>
    <p:sldId id="366" r:id="rId53"/>
    <p:sldId id="367" r:id="rId54"/>
    <p:sldId id="368" r:id="rId55"/>
    <p:sldId id="400" r:id="rId56"/>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0"/>
  </p:normalViewPr>
  <p:slideViewPr>
    <p:cSldViewPr snapToGrid="0" snapToObjects="1">
      <p:cViewPr varScale="1">
        <p:scale>
          <a:sx n="105" d="100"/>
          <a:sy n="105" d="100"/>
        </p:scale>
        <p:origin x="-954" y="-84"/>
      </p:cViewPr>
      <p:guideLst>
        <p:guide orient="horz" pos="180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B8B0EF-7B54-4D47-A5C2-5C39E9B9B388}" type="datetimeFigureOut">
              <a:rPr lang="en-US" smtClean="0"/>
              <a:t>4/3/2014</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41B450-5309-044E-8DA1-C7E0CBDC04D5}" type="slidenum">
              <a:rPr lang="en-US" smtClean="0"/>
              <a:t>‹#›</a:t>
            </a:fld>
            <a:endParaRPr lang="en-US"/>
          </a:p>
        </p:txBody>
      </p:sp>
    </p:spTree>
    <p:extLst>
      <p:ext uri="{BB962C8B-B14F-4D97-AF65-F5344CB8AC3E}">
        <p14:creationId xmlns:p14="http://schemas.microsoft.com/office/powerpoint/2010/main" val="26227502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0200C-8828-644F-92E4-8EB83EB3E4F9}" type="slidenum">
              <a:rPr lang="en-US" smtClean="0"/>
              <a:t>21</a:t>
            </a:fld>
            <a:endParaRPr lang="en-US"/>
          </a:p>
        </p:txBody>
      </p:sp>
    </p:spTree>
    <p:extLst>
      <p:ext uri="{BB962C8B-B14F-4D97-AF65-F5344CB8AC3E}">
        <p14:creationId xmlns:p14="http://schemas.microsoft.com/office/powerpoint/2010/main" val="2149569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70200C-8828-644F-92E4-8EB83EB3E4F9}" type="slidenum">
              <a:rPr lang="en-US" smtClean="0"/>
              <a:t>34</a:t>
            </a:fld>
            <a:endParaRPr lang="en-US"/>
          </a:p>
        </p:txBody>
      </p:sp>
    </p:spTree>
    <p:extLst>
      <p:ext uri="{BB962C8B-B14F-4D97-AF65-F5344CB8AC3E}">
        <p14:creationId xmlns:p14="http://schemas.microsoft.com/office/powerpoint/2010/main" val="2084296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70200C-8828-644F-92E4-8EB83EB3E4F9}" type="slidenum">
              <a:rPr lang="en-US" smtClean="0"/>
              <a:t>39</a:t>
            </a:fld>
            <a:endParaRPr lang="en-US"/>
          </a:p>
        </p:txBody>
      </p:sp>
    </p:spTree>
    <p:extLst>
      <p:ext uri="{BB962C8B-B14F-4D97-AF65-F5344CB8AC3E}">
        <p14:creationId xmlns:p14="http://schemas.microsoft.com/office/powerpoint/2010/main" val="452207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70200C-8828-644F-92E4-8EB83EB3E4F9}" type="slidenum">
              <a:rPr lang="en-US" smtClean="0"/>
              <a:t>42</a:t>
            </a:fld>
            <a:endParaRPr lang="en-US"/>
          </a:p>
        </p:txBody>
      </p:sp>
    </p:spTree>
    <p:extLst>
      <p:ext uri="{BB962C8B-B14F-4D97-AF65-F5344CB8AC3E}">
        <p14:creationId xmlns:p14="http://schemas.microsoft.com/office/powerpoint/2010/main" val="2107891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848600" cy="1606021"/>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2921000"/>
            <a:ext cx="6400800" cy="14605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8916146-4015-E349-B2F8-D09C9F762D51}" type="datetimeFigureOut">
              <a:rPr lang="en-US" smtClean="0"/>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71B8C-1FAD-2D4E-AD07-3C18FE92ACF6}" type="slidenum">
              <a:rPr lang="en-US" smtClean="0"/>
              <a:t>‹#›</a:t>
            </a:fld>
            <a:endParaRPr lang="en-US"/>
          </a:p>
        </p:txBody>
      </p:sp>
      <p:cxnSp>
        <p:nvCxnSpPr>
          <p:cNvPr id="8" name="Straight Connector 7"/>
          <p:cNvCxnSpPr/>
          <p:nvPr/>
        </p:nvCxnSpPr>
        <p:spPr>
          <a:xfrm>
            <a:off x="685800" y="2832100"/>
            <a:ext cx="7848600" cy="132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916146-4015-E349-B2F8-D09C9F762D51}" type="datetimeFigureOut">
              <a:rPr lang="en-US" smtClean="0"/>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71B8C-1FAD-2D4E-AD07-3C18FE92ACF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08000"/>
            <a:ext cx="2057400" cy="48895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08000"/>
            <a:ext cx="6019800" cy="4889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916146-4015-E349-B2F8-D09C9F762D51}" type="datetimeFigureOut">
              <a:rPr lang="en-US" smtClean="0"/>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71B8C-1FAD-2D4E-AD07-3C18FE92ACF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34120"/>
            <a:ext cx="9144000" cy="538088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0" y="334120"/>
            <a:ext cx="7543800" cy="825500"/>
          </a:xfrm>
          <a:solidFill>
            <a:schemeClr val="tx1">
              <a:lumMod val="65000"/>
              <a:lumOff val="35000"/>
              <a:alpha val="60000"/>
            </a:schemeClr>
          </a:solidFill>
        </p:spPr>
        <p:txBody>
          <a:bodyPr/>
          <a:lstStyle>
            <a:lvl1pPr>
              <a:defRPr>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D8916146-4015-E349-B2F8-D09C9F762D51}" type="datetimeFigureOut">
              <a:rPr lang="en-US" smtClean="0"/>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71B8C-1FAD-2D4E-AD07-3C18FE92ACF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968500"/>
            <a:ext cx="7772400" cy="1833563"/>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5720"/>
            <a:ext cx="7772400" cy="1250156"/>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916146-4015-E349-B2F8-D09C9F762D51}" type="datetimeFigureOut">
              <a:rPr lang="en-US" smtClean="0"/>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71B8C-1FAD-2D4E-AD07-3C18FE92ACF6}" type="slidenum">
              <a:rPr lang="en-US" smtClean="0"/>
              <a:t>‹#›</a:t>
            </a:fld>
            <a:endParaRPr lang="en-US"/>
          </a:p>
        </p:txBody>
      </p:sp>
      <p:cxnSp>
        <p:nvCxnSpPr>
          <p:cNvPr id="7" name="Straight Connector 6"/>
          <p:cNvCxnSpPr/>
          <p:nvPr/>
        </p:nvCxnSpPr>
        <p:spPr>
          <a:xfrm>
            <a:off x="731520" y="3832860"/>
            <a:ext cx="7848600" cy="132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94460"/>
            <a:ext cx="4038600" cy="39319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94460"/>
            <a:ext cx="4038600" cy="39319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8916146-4015-E349-B2F8-D09C9F762D51}" type="datetimeFigureOut">
              <a:rPr lang="en-US" smtClean="0"/>
              <a:t>4/3/2014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71B8C-1FAD-2D4E-AD07-3C18FE92ACF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397000"/>
            <a:ext cx="3931920" cy="533135"/>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32000"/>
            <a:ext cx="3931920"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397000"/>
            <a:ext cx="3931920" cy="533135"/>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032000"/>
            <a:ext cx="3931920"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916146-4015-E349-B2F8-D09C9F762D51}" type="datetimeFigureOut">
              <a:rPr lang="en-US" smtClean="0"/>
              <a:t>4/3/2014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D71B8C-1FAD-2D4E-AD07-3C18FE92ACF6}" type="slidenum">
              <a:rPr lang="en-US" smtClean="0"/>
              <a:t>‹#›</a:t>
            </a:fld>
            <a:endParaRPr lang="en-US"/>
          </a:p>
        </p:txBody>
      </p:sp>
      <p:cxnSp>
        <p:nvCxnSpPr>
          <p:cNvPr id="11" name="Straight Connector 10"/>
          <p:cNvCxnSpPr/>
          <p:nvPr/>
        </p:nvCxnSpPr>
        <p:spPr>
          <a:xfrm rot="5400000">
            <a:off x="2610247" y="3371453"/>
            <a:ext cx="392430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916146-4015-E349-B2F8-D09C9F762D51}" type="datetimeFigureOut">
              <a:rPr lang="en-US" smtClean="0"/>
              <a:t>4/3/2014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D71B8C-1FAD-2D4E-AD07-3C18FE92ACF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916146-4015-E349-B2F8-D09C9F762D51}" type="datetimeFigureOut">
              <a:rPr lang="en-US" smtClean="0"/>
              <a:t>4/3/2014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D71B8C-1FAD-2D4E-AD07-3C18FE92ACF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60067"/>
            <a:ext cx="2139696" cy="1051560"/>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660067"/>
            <a:ext cx="5715000" cy="4648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775460"/>
            <a:ext cx="2139696" cy="35363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916146-4015-E349-B2F8-D09C9F762D51}" type="datetimeFigureOut">
              <a:rPr lang="en-US" smtClean="0"/>
              <a:t>4/3/2014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71B8C-1FAD-2D4E-AD07-3C18FE92ACF6}" type="slidenum">
              <a:rPr lang="en-US" smtClean="0"/>
              <a:t>‹#›</a:t>
            </a:fld>
            <a:endParaRPr lang="en-US"/>
          </a:p>
        </p:txBody>
      </p:sp>
      <p:cxnSp>
        <p:nvCxnSpPr>
          <p:cNvPr id="9" name="Straight Connector 8"/>
          <p:cNvCxnSpPr/>
          <p:nvPr/>
        </p:nvCxnSpPr>
        <p:spPr>
          <a:xfrm rot="5400000">
            <a:off x="451704" y="2983373"/>
            <a:ext cx="46482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60400"/>
            <a:ext cx="2142680" cy="105410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698501"/>
            <a:ext cx="5904390" cy="4583713"/>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1778000"/>
            <a:ext cx="2139696" cy="35356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916146-4015-E349-B2F8-D09C9F762D51}" type="datetimeFigureOut">
              <a:rPr lang="en-US" smtClean="0"/>
              <a:t>4/3/2014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71B8C-1FAD-2D4E-AD07-3C18FE92ACF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83988"/>
            <a:ext cx="9144000" cy="190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44500"/>
            <a:ext cx="8229600" cy="8255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33500"/>
            <a:ext cx="8229600" cy="4064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5240"/>
            <a:ext cx="2895600" cy="274320"/>
          </a:xfrm>
          <a:prstGeom prst="rect">
            <a:avLst/>
          </a:prstGeom>
        </p:spPr>
        <p:txBody>
          <a:bodyPr vert="horz" lIns="91440" tIns="45720" rIns="91440" bIns="45720" rtlCol="0" anchor="ctr"/>
          <a:lstStyle>
            <a:lvl1pPr algn="l">
              <a:defRPr sz="1200">
                <a:solidFill>
                  <a:srgbClr val="FFFFFF"/>
                </a:solidFill>
              </a:defRPr>
            </a:lvl1pPr>
          </a:lstStyle>
          <a:p>
            <a:fld id="{D8916146-4015-E349-B2F8-D09C9F762D51}" type="datetimeFigureOut">
              <a:rPr lang="en-US" smtClean="0"/>
              <a:t>4/3/2014</a:t>
            </a:fld>
            <a:endParaRPr lang="en-US"/>
          </a:p>
        </p:txBody>
      </p:sp>
      <p:sp>
        <p:nvSpPr>
          <p:cNvPr id="5" name="Footer Placeholder 4"/>
          <p:cNvSpPr>
            <a:spLocks noGrp="1"/>
          </p:cNvSpPr>
          <p:nvPr>
            <p:ph type="ftr" sz="quarter" idx="3"/>
          </p:nvPr>
        </p:nvSpPr>
        <p:spPr>
          <a:xfrm>
            <a:off x="3429000" y="15240"/>
            <a:ext cx="4114800" cy="274320"/>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5240"/>
            <a:ext cx="1066800" cy="274320"/>
          </a:xfrm>
          <a:prstGeom prst="rect">
            <a:avLst/>
          </a:prstGeom>
        </p:spPr>
        <p:txBody>
          <a:bodyPr vert="horz" lIns="91440" tIns="45720" rIns="91440" bIns="45720" rtlCol="0" anchor="ctr"/>
          <a:lstStyle>
            <a:lvl1pPr algn="l">
              <a:defRPr sz="1400" b="1">
                <a:solidFill>
                  <a:srgbClr val="FFFFFF"/>
                </a:solidFill>
              </a:defRPr>
            </a:lvl1pPr>
          </a:lstStyle>
          <a:p>
            <a:fld id="{79D71B8C-1FAD-2D4E-AD07-3C18FE92ACF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4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4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3" descr="Waterworld.jpg"/>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4516" r="1330"/>
          <a:stretch/>
        </p:blipFill>
        <p:spPr>
          <a:xfrm>
            <a:off x="1" y="0"/>
            <a:ext cx="9144000" cy="5715000"/>
          </a:xfrm>
        </p:spPr>
      </p:pic>
      <p:pic>
        <p:nvPicPr>
          <p:cNvPr id="5" name="Picture 4" descr="ULI-Banner.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02852" y="0"/>
            <a:ext cx="4757737" cy="584070"/>
          </a:xfrm>
          <a:prstGeom prst="rect">
            <a:avLst/>
          </a:prstGeom>
          <a:effectLst/>
        </p:spPr>
      </p:pic>
      <p:sp>
        <p:nvSpPr>
          <p:cNvPr id="2" name="Rectangle 1"/>
          <p:cNvSpPr/>
          <p:nvPr/>
        </p:nvSpPr>
        <p:spPr>
          <a:xfrm>
            <a:off x="501669" y="1865369"/>
            <a:ext cx="8258920" cy="2000548"/>
          </a:xfrm>
          <a:prstGeom prst="rect">
            <a:avLst/>
          </a:prstGeom>
          <a:solidFill>
            <a:schemeClr val="tx1">
              <a:lumMod val="85000"/>
              <a:lumOff val="15000"/>
              <a:alpha val="60000"/>
            </a:schemeClr>
          </a:solidFill>
          <a:ln>
            <a:noFill/>
          </a:ln>
          <a:effectLst/>
        </p:spPr>
        <p:txBody>
          <a:bodyPr wrap="square">
            <a:spAutoFit/>
          </a:bodyPr>
          <a:lstStyle/>
          <a:p>
            <a:r>
              <a:rPr lang="en-US" sz="3600" b="1" i="1" kern="0" dirty="0" smtClean="0">
                <a:ln w="12700">
                  <a:noFill/>
                  <a:prstDash val="solid"/>
                </a:ln>
                <a:solidFill>
                  <a:schemeClr val="bg1"/>
                </a:solidFill>
                <a:ea typeface="Arial" charset="0"/>
                <a:cs typeface="Palatino"/>
              </a:rPr>
              <a:t>Creating Resilient and Livable Cities</a:t>
            </a:r>
          </a:p>
          <a:p>
            <a:r>
              <a:rPr lang="en-US" sz="3200" b="1" i="1" kern="0" dirty="0">
                <a:ln w="12700">
                  <a:noFill/>
                  <a:prstDash val="solid"/>
                </a:ln>
                <a:solidFill>
                  <a:schemeClr val="bg1"/>
                </a:solidFill>
                <a:ea typeface="Arial" charset="0"/>
                <a:cs typeface="Palatino"/>
              </a:rPr>
              <a:t>Pacific Cities Sustainability </a:t>
            </a:r>
            <a:r>
              <a:rPr lang="en-US" sz="3200" b="1" i="1" kern="0" dirty="0" smtClean="0">
                <a:ln w="12700">
                  <a:noFill/>
                  <a:prstDash val="solid"/>
                </a:ln>
                <a:solidFill>
                  <a:schemeClr val="bg1"/>
                </a:solidFill>
                <a:ea typeface="Arial" charset="0"/>
                <a:cs typeface="Palatino"/>
              </a:rPr>
              <a:t>Initiative </a:t>
            </a:r>
          </a:p>
          <a:p>
            <a:r>
              <a:rPr lang="en-US" sz="2000" b="1" i="1" kern="0" dirty="0" smtClean="0">
                <a:ln w="12700">
                  <a:noFill/>
                  <a:prstDash val="solid"/>
                </a:ln>
                <a:solidFill>
                  <a:schemeClr val="bg1"/>
                </a:solidFill>
                <a:ea typeface="Arial" charset="0"/>
                <a:cs typeface="Palatino"/>
              </a:rPr>
              <a:t>2</a:t>
            </a:r>
            <a:r>
              <a:rPr lang="en-US" sz="2000" b="1" i="1" kern="0" baseline="30000" dirty="0" smtClean="0">
                <a:ln w="12700">
                  <a:noFill/>
                  <a:prstDash val="solid"/>
                </a:ln>
                <a:solidFill>
                  <a:schemeClr val="bg1"/>
                </a:solidFill>
                <a:ea typeface="Arial" charset="0"/>
                <a:cs typeface="Palatino"/>
              </a:rPr>
              <a:t>nd</a:t>
            </a:r>
            <a:r>
              <a:rPr lang="en-US" sz="2000" b="1" i="1" kern="0" dirty="0" smtClean="0">
                <a:ln w="12700">
                  <a:noFill/>
                  <a:prstDash val="solid"/>
                </a:ln>
                <a:solidFill>
                  <a:schemeClr val="bg1"/>
                </a:solidFill>
                <a:ea typeface="Arial" charset="0"/>
                <a:cs typeface="Palatino"/>
              </a:rPr>
              <a:t> </a:t>
            </a:r>
            <a:r>
              <a:rPr lang="en-US" sz="2000" b="1" i="1" kern="0" dirty="0">
                <a:ln w="12700">
                  <a:noFill/>
                  <a:prstDash val="solid"/>
                </a:ln>
                <a:solidFill>
                  <a:schemeClr val="bg1"/>
                </a:solidFill>
                <a:ea typeface="Arial" charset="0"/>
                <a:cs typeface="Palatino"/>
              </a:rPr>
              <a:t>Annual </a:t>
            </a:r>
            <a:r>
              <a:rPr lang="en-US" sz="2000" b="1" i="1" kern="0" dirty="0" smtClean="0">
                <a:ln w="12700">
                  <a:noFill/>
                  <a:prstDash val="solid"/>
                </a:ln>
                <a:solidFill>
                  <a:schemeClr val="bg1"/>
                </a:solidFill>
                <a:ea typeface="Arial" charset="0"/>
                <a:cs typeface="Palatino"/>
              </a:rPr>
              <a:t>Forum - </a:t>
            </a:r>
            <a:r>
              <a:rPr lang="en-US" b="1" i="1" kern="0" dirty="0" smtClean="0">
                <a:ln w="12700">
                  <a:noFill/>
                  <a:prstDash val="solid"/>
                </a:ln>
                <a:solidFill>
                  <a:schemeClr val="bg1"/>
                </a:solidFill>
                <a:ea typeface="Arial" charset="0"/>
                <a:cs typeface="Palatino"/>
              </a:rPr>
              <a:t>Manila, Philippines - March 11-13, 2014</a:t>
            </a:r>
          </a:p>
          <a:p>
            <a:endParaRPr lang="en-US" b="1" i="1" kern="0" dirty="0">
              <a:ln w="12700">
                <a:noFill/>
                <a:prstDash val="solid"/>
              </a:ln>
              <a:solidFill>
                <a:schemeClr val="bg1"/>
              </a:solidFill>
              <a:ea typeface="Arial" charset="0"/>
              <a:cs typeface="Palatino"/>
            </a:endParaRPr>
          </a:p>
          <a:p>
            <a:r>
              <a:rPr lang="en-US" kern="0" dirty="0" smtClean="0">
                <a:ln w="12700">
                  <a:noFill/>
                  <a:prstDash val="solid"/>
                </a:ln>
                <a:solidFill>
                  <a:schemeClr val="bg1"/>
                </a:solidFill>
                <a:ea typeface="Arial" charset="0"/>
                <a:cs typeface="Palatino"/>
              </a:rPr>
              <a:t>Dr. Sujata S. Govada</a:t>
            </a:r>
            <a:endParaRPr lang="en-US" dirty="0">
              <a:ln w="12700">
                <a:noFill/>
                <a:prstDash val="solid"/>
              </a:ln>
              <a:solidFill>
                <a:schemeClr val="bg1"/>
              </a:solidFill>
            </a:endParaRPr>
          </a:p>
        </p:txBody>
      </p:sp>
      <p:pic>
        <p:nvPicPr>
          <p:cNvPr id="7" name="Picture 6" descr="UDP-International-Logo-(HQ).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45672" y="4781495"/>
            <a:ext cx="814917" cy="698565"/>
          </a:xfrm>
          <a:prstGeom prst="rect">
            <a:avLst/>
          </a:prstGeom>
        </p:spPr>
      </p:pic>
    </p:spTree>
    <p:extLst>
      <p:ext uri="{BB962C8B-B14F-4D97-AF65-F5344CB8AC3E}">
        <p14:creationId xmlns:p14="http://schemas.microsoft.com/office/powerpoint/2010/main" val="2125837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a:ext>
            </a:extLst>
          </a:blip>
          <a:srcRect t="5477" r="281" b="6320"/>
          <a:stretch/>
        </p:blipFill>
        <p:spPr>
          <a:xfrm>
            <a:off x="0" y="334120"/>
            <a:ext cx="9144000" cy="5380880"/>
          </a:xfrm>
          <a:prstGeom prst="rect">
            <a:avLst/>
          </a:prstGeom>
        </p:spPr>
      </p:pic>
      <p:pic>
        <p:nvPicPr>
          <p:cNvPr id="4" name="Content Placeholder 3"/>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l="-227" r="-576"/>
          <a:stretch/>
        </p:blipFill>
        <p:spPr>
          <a:xfrm>
            <a:off x="5427580" y="334120"/>
            <a:ext cx="3569368" cy="5005905"/>
          </a:xfrm>
          <a:effectLst>
            <a:outerShdw blurRad="50800" dist="38100" dir="2700000" algn="tl" rotWithShape="0">
              <a:prstClr val="black">
                <a:alpha val="40000"/>
              </a:prstClr>
            </a:outerShdw>
          </a:effectLst>
        </p:spPr>
      </p:pic>
      <p:sp>
        <p:nvSpPr>
          <p:cNvPr id="3" name="Title 2"/>
          <p:cNvSpPr>
            <a:spLocks noGrp="1"/>
          </p:cNvSpPr>
          <p:nvPr>
            <p:ph type="title"/>
          </p:nvPr>
        </p:nvSpPr>
        <p:spPr>
          <a:xfrm>
            <a:off x="0" y="334120"/>
            <a:ext cx="5307263" cy="584776"/>
          </a:xfrm>
          <a:solidFill>
            <a:schemeClr val="tx1">
              <a:lumMod val="85000"/>
              <a:lumOff val="15000"/>
              <a:alpha val="67000"/>
            </a:schemeClr>
          </a:solidFill>
        </p:spPr>
        <p:txBody>
          <a:bodyPr vert="horz" wrap="square" lIns="91440" tIns="45720" rIns="91440" bIns="45720" rtlCol="0" anchor="ctr">
            <a:spAutoFit/>
          </a:bodyPr>
          <a:lstStyle/>
          <a:p>
            <a:pPr>
              <a:spcBef>
                <a:spcPts val="0"/>
              </a:spcBef>
            </a:pPr>
            <a:r>
              <a:rPr lang="en-US" sz="3200" dirty="0" smtClean="0">
                <a:solidFill>
                  <a:srgbClr val="EBEBEB"/>
                </a:solidFill>
                <a:ea typeface="Arial" charset="0"/>
              </a:rPr>
              <a:t>The Ten Principles</a:t>
            </a:r>
            <a:endParaRPr lang="en-US" sz="3200" dirty="0">
              <a:solidFill>
                <a:srgbClr val="EBEBEB"/>
              </a:solidFill>
              <a:ea typeface="Arial" charset="0"/>
            </a:endParaRPr>
          </a:p>
        </p:txBody>
      </p:sp>
      <p:sp>
        <p:nvSpPr>
          <p:cNvPr id="6" name="Title 6"/>
          <p:cNvSpPr txBox="1">
            <a:spLocks/>
          </p:cNvSpPr>
          <p:nvPr/>
        </p:nvSpPr>
        <p:spPr>
          <a:xfrm>
            <a:off x="-3" y="935830"/>
            <a:ext cx="5307266" cy="2585323"/>
          </a:xfrm>
          <a:prstGeom prst="rect">
            <a:avLst/>
          </a:prstGeom>
          <a:solidFill>
            <a:srgbClr val="333333">
              <a:alpha val="67000"/>
            </a:srgbClr>
          </a:solidFill>
        </p:spPr>
        <p:txBody>
          <a:bodyPr vert="horz" wrap="square" lIns="91440" tIns="45720" rIns="91440" bIns="45720" rtlCol="0" anchor="t">
            <a:sp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spcBef>
                <a:spcPts val="0"/>
              </a:spcBef>
            </a:pPr>
            <a:r>
              <a:rPr lang="en-US" sz="1800" kern="0" spc="0" dirty="0" smtClean="0">
                <a:solidFill>
                  <a:srgbClr val="333333">
                    <a:lumMod val="10000"/>
                    <a:lumOff val="90000"/>
                  </a:srgbClr>
                </a:solidFill>
                <a:latin typeface="+mn-lt"/>
                <a:ea typeface="Arial" charset="0"/>
                <a:cs typeface="Palatino"/>
              </a:rPr>
              <a:t>After several months of discussions, consolidating findings and drafting the ten principles, the report is now ready to share with the world.</a:t>
            </a:r>
          </a:p>
          <a:p>
            <a:pPr>
              <a:spcBef>
                <a:spcPts val="0"/>
              </a:spcBef>
            </a:pPr>
            <a:endParaRPr lang="en-US" sz="1800" kern="0" spc="0" dirty="0">
              <a:solidFill>
                <a:srgbClr val="333333">
                  <a:lumMod val="10000"/>
                  <a:lumOff val="90000"/>
                </a:srgbClr>
              </a:solidFill>
              <a:latin typeface="+mn-lt"/>
              <a:ea typeface="Arial" charset="0"/>
              <a:cs typeface="Palatino"/>
            </a:endParaRPr>
          </a:p>
          <a:p>
            <a:pPr>
              <a:spcBef>
                <a:spcPts val="0"/>
              </a:spcBef>
            </a:pPr>
            <a:r>
              <a:rPr lang="en-US" sz="1800" kern="0" spc="0" dirty="0" smtClean="0">
                <a:solidFill>
                  <a:srgbClr val="333333">
                    <a:lumMod val="10000"/>
                    <a:lumOff val="90000"/>
                  </a:srgbClr>
                </a:solidFill>
                <a:latin typeface="+mn-lt"/>
                <a:ea typeface="Arial" charset="0"/>
                <a:cs typeface="Palatino"/>
              </a:rPr>
              <a:t>A special thanks goes to ULI and its staff as well as Charlie, Jo, </a:t>
            </a:r>
            <a:r>
              <a:rPr lang="en-US" sz="1800" kern="0" spc="0" dirty="0" err="1" smtClean="0">
                <a:solidFill>
                  <a:srgbClr val="333333">
                    <a:lumMod val="10000"/>
                    <a:lumOff val="90000"/>
                  </a:srgbClr>
                </a:solidFill>
                <a:latin typeface="+mn-lt"/>
                <a:ea typeface="Arial" charset="0"/>
                <a:cs typeface="Palatino"/>
              </a:rPr>
              <a:t>Ces</a:t>
            </a:r>
            <a:r>
              <a:rPr lang="en-US" sz="1800" kern="0" spc="0" dirty="0" smtClean="0">
                <a:solidFill>
                  <a:srgbClr val="333333">
                    <a:lumMod val="10000"/>
                    <a:lumOff val="90000"/>
                  </a:srgbClr>
                </a:solidFill>
                <a:latin typeface="+mn-lt"/>
                <a:ea typeface="Arial" charset="0"/>
                <a:cs typeface="Palatino"/>
              </a:rPr>
              <a:t> and Nicole from the ULI Philippines office. This report would not have been possible without their support and continued efforts!</a:t>
            </a:r>
          </a:p>
        </p:txBody>
      </p:sp>
    </p:spTree>
    <p:extLst>
      <p:ext uri="{BB962C8B-B14F-4D97-AF65-F5344CB8AC3E}">
        <p14:creationId xmlns:p14="http://schemas.microsoft.com/office/powerpoint/2010/main" val="238490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sharpenSoften amount="25000"/>
                    </a14:imgEffect>
                    <a14:imgEffect>
                      <a14:colorTemperature colorTemp="8800"/>
                    </a14:imgEffect>
                  </a14:imgLayer>
                </a14:imgProps>
              </a:ext>
              <a:ext uri="{28A0092B-C50C-407E-A947-70E740481C1C}">
                <a14:useLocalDpi xmlns:a14="http://schemas.microsoft.com/office/drawing/2010/main"/>
              </a:ext>
            </a:extLst>
          </a:blip>
          <a:srcRect/>
          <a:stretch/>
        </p:blipFill>
        <p:spPr>
          <a:prstGeom prst="rect">
            <a:avLst/>
          </a:prstGeom>
        </p:spPr>
      </p:pic>
      <p:sp>
        <p:nvSpPr>
          <p:cNvPr id="8" name="Title 6"/>
          <p:cNvSpPr txBox="1">
            <a:spLocks noGrp="1"/>
          </p:cNvSpPr>
          <p:nvPr>
            <p:ph type="title"/>
          </p:nvPr>
        </p:nvSpPr>
        <p:spPr>
          <a:xfrm>
            <a:off x="0" y="334859"/>
            <a:ext cx="6967425" cy="861774"/>
          </a:xfrm>
          <a:prstGeom prst="rect">
            <a:avLst/>
          </a:prstGeom>
          <a:solidFill>
            <a:schemeClr val="tx1">
              <a:lumMod val="85000"/>
              <a:lumOff val="15000"/>
              <a:alpha val="67000"/>
            </a:schemeClr>
          </a:solidFill>
        </p:spPr>
        <p:txBody>
          <a:bodyPr wrap="square" rtlCol="0">
            <a:spAutoFit/>
          </a:bodyPr>
          <a:lstStyle/>
          <a:p>
            <a:pPr>
              <a:spcBef>
                <a:spcPts val="0"/>
              </a:spcBef>
            </a:pPr>
            <a:r>
              <a:rPr lang="en-US" sz="3200" dirty="0" smtClean="0">
                <a:solidFill>
                  <a:srgbClr val="EBEBEB"/>
                </a:solidFill>
                <a:ea typeface="Arial" charset="0"/>
              </a:rPr>
              <a:t>1. Create One Metro Manila</a:t>
            </a:r>
            <a:br>
              <a:rPr lang="en-US" sz="3200" dirty="0" smtClean="0">
                <a:solidFill>
                  <a:srgbClr val="EBEBEB"/>
                </a:solidFill>
                <a:ea typeface="Arial" charset="0"/>
              </a:rPr>
            </a:br>
            <a:r>
              <a:rPr lang="en-US" sz="1800" kern="0" spc="0" dirty="0" smtClean="0">
                <a:solidFill>
                  <a:srgbClr val="333333">
                    <a:lumMod val="10000"/>
                    <a:lumOff val="90000"/>
                  </a:srgbClr>
                </a:solidFill>
                <a:latin typeface="Palatino"/>
                <a:ea typeface="Arial" charset="0"/>
                <a:cs typeface="Palatino"/>
              </a:rPr>
              <a:t>A Common Goal and Vision.</a:t>
            </a:r>
            <a:endParaRPr lang="en-US" sz="1800" kern="0" spc="0" dirty="0">
              <a:solidFill>
                <a:srgbClr val="333333">
                  <a:lumMod val="10000"/>
                  <a:lumOff val="90000"/>
                </a:srgbClr>
              </a:solidFill>
              <a:latin typeface="Palatino"/>
              <a:ea typeface="Arial" charset="0"/>
              <a:cs typeface="Palatino"/>
            </a:endParaRPr>
          </a:p>
        </p:txBody>
      </p:sp>
      <p:sp>
        <p:nvSpPr>
          <p:cNvPr id="9" name="Title 6"/>
          <p:cNvSpPr txBox="1">
            <a:spLocks/>
          </p:cNvSpPr>
          <p:nvPr/>
        </p:nvSpPr>
        <p:spPr>
          <a:xfrm>
            <a:off x="-4" y="1413489"/>
            <a:ext cx="6967429" cy="2677656"/>
          </a:xfrm>
          <a:prstGeom prst="rect">
            <a:avLst/>
          </a:prstGeom>
          <a:solidFill>
            <a:srgbClr val="333333">
              <a:alpha val="67000"/>
            </a:srgbClr>
          </a:solidFill>
        </p:spPr>
        <p:txBody>
          <a:bodyPr vert="horz" wrap="square" lIns="91440" tIns="45720" rIns="91440" bIns="45720" rtlCol="0" anchor="t">
            <a:sp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285750" indent="-285750">
              <a:spcBef>
                <a:spcPts val="0"/>
              </a:spcBef>
              <a:buFont typeface="Arial"/>
              <a:buChar char="•"/>
            </a:pPr>
            <a:r>
              <a:rPr lang="en-US" sz="1400" kern="0" spc="0" dirty="0" smtClean="0">
                <a:solidFill>
                  <a:srgbClr val="333333">
                    <a:lumMod val="10000"/>
                    <a:lumOff val="90000"/>
                  </a:srgbClr>
                </a:solidFill>
                <a:latin typeface="+mn-lt"/>
                <a:ea typeface="Arial" charset="0"/>
                <a:cs typeface="Palatino"/>
              </a:rPr>
              <a:t>Most cities </a:t>
            </a:r>
            <a:r>
              <a:rPr lang="en-US" sz="1400" kern="0" spc="0" dirty="0">
                <a:solidFill>
                  <a:srgbClr val="333333">
                    <a:lumMod val="10000"/>
                    <a:lumOff val="90000"/>
                  </a:srgbClr>
                </a:solidFill>
                <a:latin typeface="+mn-lt"/>
                <a:ea typeface="Arial" charset="0"/>
                <a:cs typeface="Palatino"/>
              </a:rPr>
              <a:t>that have </a:t>
            </a:r>
            <a:r>
              <a:rPr lang="en-US" sz="1400" kern="0" spc="0" dirty="0" smtClean="0">
                <a:solidFill>
                  <a:srgbClr val="333333">
                    <a:lumMod val="10000"/>
                    <a:lumOff val="90000"/>
                  </a:srgbClr>
                </a:solidFill>
                <a:latin typeface="+mn-lt"/>
                <a:ea typeface="Arial" charset="0"/>
                <a:cs typeface="Palatino"/>
              </a:rPr>
              <a:t>transformed </a:t>
            </a:r>
            <a:r>
              <a:rPr lang="en-US" sz="1400" kern="0" spc="0" dirty="0">
                <a:solidFill>
                  <a:srgbClr val="333333">
                    <a:lumMod val="10000"/>
                    <a:lumOff val="90000"/>
                  </a:srgbClr>
                </a:solidFill>
                <a:latin typeface="+mn-lt"/>
                <a:ea typeface="Arial" charset="0"/>
                <a:cs typeface="Palatino"/>
              </a:rPr>
              <a:t>their </a:t>
            </a:r>
            <a:r>
              <a:rPr lang="en-US" sz="1400" kern="0" spc="0" dirty="0" smtClean="0">
                <a:solidFill>
                  <a:srgbClr val="333333">
                    <a:lumMod val="10000"/>
                    <a:lumOff val="90000"/>
                  </a:srgbClr>
                </a:solidFill>
                <a:latin typeface="+mn-lt"/>
                <a:ea typeface="Arial" charset="0"/>
                <a:cs typeface="Palatino"/>
              </a:rPr>
              <a:t>identity, do so with a “City Champion.”</a:t>
            </a:r>
          </a:p>
          <a:p>
            <a:pPr>
              <a:spcBef>
                <a:spcPts val="0"/>
              </a:spcBef>
            </a:pPr>
            <a:endParaRPr lang="en-US" sz="1400" kern="0" spc="0" dirty="0" smtClean="0">
              <a:solidFill>
                <a:srgbClr val="333333">
                  <a:lumMod val="10000"/>
                  <a:lumOff val="90000"/>
                </a:srgbClr>
              </a:solidFill>
              <a:latin typeface="+mn-lt"/>
              <a:ea typeface="Arial" charset="0"/>
              <a:cs typeface="Palatino"/>
            </a:endParaRPr>
          </a:p>
          <a:p>
            <a:pPr marL="285750" indent="-285750">
              <a:spcBef>
                <a:spcPts val="0"/>
              </a:spcBef>
              <a:buFont typeface="Arial"/>
              <a:buChar char="•"/>
            </a:pPr>
            <a:r>
              <a:rPr lang="en-US" sz="1400" kern="0" spc="0" dirty="0" smtClean="0">
                <a:solidFill>
                  <a:srgbClr val="333333">
                    <a:lumMod val="10000"/>
                    <a:lumOff val="90000"/>
                  </a:srgbClr>
                </a:solidFill>
                <a:latin typeface="+mn-lt"/>
                <a:ea typeface="Arial" charset="0"/>
                <a:cs typeface="Palatino"/>
              </a:rPr>
              <a:t>Oversight</a:t>
            </a:r>
            <a:r>
              <a:rPr lang="en-US" sz="1400" kern="0" spc="0" dirty="0" smtClean="0">
                <a:solidFill>
                  <a:srgbClr val="333333">
                    <a:lumMod val="10000"/>
                    <a:lumOff val="90000"/>
                  </a:srgbClr>
                </a:solidFill>
                <a:ea typeface="Arial" charset="0"/>
                <a:cs typeface="Palatino"/>
              </a:rPr>
              <a:t> of land </a:t>
            </a:r>
            <a:r>
              <a:rPr lang="en-US" sz="1400" kern="0" spc="0" dirty="0">
                <a:solidFill>
                  <a:srgbClr val="333333">
                    <a:lumMod val="10000"/>
                    <a:lumOff val="90000"/>
                  </a:srgbClr>
                </a:solidFill>
                <a:ea typeface="Arial" charset="0"/>
                <a:cs typeface="Palatino"/>
              </a:rPr>
              <a:t>use </a:t>
            </a:r>
            <a:r>
              <a:rPr lang="en-US" sz="1400" kern="0" spc="0" dirty="0" smtClean="0">
                <a:solidFill>
                  <a:srgbClr val="333333">
                    <a:lumMod val="10000"/>
                    <a:lumOff val="90000"/>
                  </a:srgbClr>
                </a:solidFill>
                <a:ea typeface="Arial" charset="0"/>
                <a:cs typeface="Palatino"/>
              </a:rPr>
              <a:t>planning</a:t>
            </a:r>
            <a:r>
              <a:rPr lang="en-US" sz="1400" kern="0" spc="0" dirty="0" smtClean="0">
                <a:solidFill>
                  <a:srgbClr val="333333">
                    <a:lumMod val="10000"/>
                    <a:lumOff val="90000"/>
                  </a:srgbClr>
                </a:solidFill>
                <a:latin typeface="+mn-lt"/>
                <a:ea typeface="Arial" charset="0"/>
                <a:cs typeface="Palatino"/>
              </a:rPr>
              <a:t> </a:t>
            </a:r>
            <a:r>
              <a:rPr lang="en-US" sz="1400" kern="0" spc="0" dirty="0">
                <a:solidFill>
                  <a:srgbClr val="333333">
                    <a:lumMod val="10000"/>
                    <a:lumOff val="90000"/>
                  </a:srgbClr>
                </a:solidFill>
                <a:latin typeface="+mn-lt"/>
                <a:ea typeface="Arial" charset="0"/>
                <a:cs typeface="Palatino"/>
              </a:rPr>
              <a:t>is difficult in </a:t>
            </a:r>
            <a:r>
              <a:rPr lang="en-US" sz="1400" kern="0" spc="0" dirty="0" smtClean="0">
                <a:solidFill>
                  <a:srgbClr val="333333">
                    <a:lumMod val="10000"/>
                    <a:lumOff val="90000"/>
                  </a:srgbClr>
                </a:solidFill>
                <a:latin typeface="+mn-lt"/>
                <a:ea typeface="Arial" charset="0"/>
                <a:cs typeface="Palatino"/>
              </a:rPr>
              <a:t>current </a:t>
            </a:r>
            <a:r>
              <a:rPr lang="en-US" sz="1400" kern="0" spc="0" dirty="0">
                <a:solidFill>
                  <a:srgbClr val="333333">
                    <a:lumMod val="10000"/>
                    <a:lumOff val="90000"/>
                  </a:srgbClr>
                </a:solidFill>
                <a:latin typeface="+mn-lt"/>
                <a:ea typeface="Arial" charset="0"/>
                <a:cs typeface="Palatino"/>
              </a:rPr>
              <a:t>political climate. </a:t>
            </a:r>
            <a:endParaRPr lang="en-US" sz="1400" kern="0" spc="0" dirty="0" smtClean="0">
              <a:solidFill>
                <a:srgbClr val="333333">
                  <a:lumMod val="10000"/>
                  <a:lumOff val="90000"/>
                </a:srgbClr>
              </a:solidFill>
              <a:latin typeface="+mn-lt"/>
              <a:ea typeface="Arial" charset="0"/>
              <a:cs typeface="Palatino"/>
            </a:endParaRPr>
          </a:p>
          <a:p>
            <a:pPr marL="285750" indent="-285750">
              <a:spcBef>
                <a:spcPts val="0"/>
              </a:spcBef>
              <a:buFont typeface="Arial"/>
              <a:buChar char="•"/>
            </a:pPr>
            <a:endParaRPr lang="en-US" sz="1400" kern="0" spc="0" dirty="0">
              <a:solidFill>
                <a:srgbClr val="333333">
                  <a:lumMod val="10000"/>
                  <a:lumOff val="90000"/>
                </a:srgbClr>
              </a:solidFill>
              <a:latin typeface="+mn-lt"/>
              <a:ea typeface="Arial" charset="0"/>
              <a:cs typeface="Palatino"/>
            </a:endParaRPr>
          </a:p>
          <a:p>
            <a:pPr marL="285750" indent="-285750">
              <a:spcBef>
                <a:spcPts val="0"/>
              </a:spcBef>
              <a:buFont typeface="Arial"/>
              <a:buChar char="•"/>
            </a:pPr>
            <a:r>
              <a:rPr lang="en-US" sz="1400" kern="0" spc="0" dirty="0" smtClean="0">
                <a:solidFill>
                  <a:srgbClr val="333333">
                    <a:lumMod val="10000"/>
                    <a:lumOff val="90000"/>
                  </a:srgbClr>
                </a:solidFill>
                <a:latin typeface="+mn-lt"/>
                <a:ea typeface="Arial" charset="0"/>
                <a:cs typeface="Palatino"/>
              </a:rPr>
              <a:t>Location branding </a:t>
            </a:r>
            <a:r>
              <a:rPr lang="en-US" sz="1400" kern="0" spc="0" dirty="0">
                <a:solidFill>
                  <a:srgbClr val="333333">
                    <a:lumMod val="10000"/>
                    <a:lumOff val="90000"/>
                  </a:srgbClr>
                </a:solidFill>
                <a:latin typeface="+mn-lt"/>
                <a:ea typeface="Arial" charset="0"/>
                <a:cs typeface="Palatino"/>
              </a:rPr>
              <a:t>is </a:t>
            </a:r>
            <a:r>
              <a:rPr lang="en-US" sz="1400" kern="0" spc="0" dirty="0" smtClean="0">
                <a:solidFill>
                  <a:srgbClr val="333333">
                    <a:lumMod val="10000"/>
                    <a:lumOff val="90000"/>
                  </a:srgbClr>
                </a:solidFill>
                <a:latin typeface="+mn-lt"/>
                <a:ea typeface="Arial" charset="0"/>
                <a:cs typeface="Palatino"/>
              </a:rPr>
              <a:t>key </a:t>
            </a:r>
            <a:r>
              <a:rPr lang="en-US" sz="1400" kern="0" spc="0" dirty="0">
                <a:solidFill>
                  <a:srgbClr val="333333">
                    <a:lumMod val="10000"/>
                    <a:lumOff val="90000"/>
                  </a:srgbClr>
                </a:solidFill>
                <a:latin typeface="+mn-lt"/>
                <a:ea typeface="Arial" charset="0"/>
                <a:cs typeface="Palatino"/>
              </a:rPr>
              <a:t>in attracting </a:t>
            </a:r>
            <a:r>
              <a:rPr lang="en-US" sz="1400" kern="0" spc="0" dirty="0" smtClean="0">
                <a:solidFill>
                  <a:srgbClr val="333333">
                    <a:lumMod val="10000"/>
                    <a:lumOff val="90000"/>
                  </a:srgbClr>
                </a:solidFill>
                <a:latin typeface="+mn-lt"/>
                <a:ea typeface="Arial" charset="0"/>
                <a:cs typeface="Palatino"/>
              </a:rPr>
              <a:t>new business </a:t>
            </a:r>
            <a:r>
              <a:rPr lang="en-US" sz="1400" kern="0" spc="0" dirty="0">
                <a:solidFill>
                  <a:srgbClr val="333333">
                    <a:lumMod val="10000"/>
                    <a:lumOff val="90000"/>
                  </a:srgbClr>
                </a:solidFill>
                <a:latin typeface="+mn-lt"/>
                <a:ea typeface="Arial" charset="0"/>
                <a:cs typeface="Palatino"/>
              </a:rPr>
              <a:t>and </a:t>
            </a:r>
            <a:r>
              <a:rPr lang="en-US" sz="1400" kern="0" spc="0" dirty="0" smtClean="0">
                <a:solidFill>
                  <a:srgbClr val="333333">
                    <a:lumMod val="10000"/>
                    <a:lumOff val="90000"/>
                  </a:srgbClr>
                </a:solidFill>
                <a:latin typeface="+mn-lt"/>
                <a:ea typeface="Arial" charset="0"/>
                <a:cs typeface="Palatino"/>
              </a:rPr>
              <a:t>tourists.</a:t>
            </a:r>
          </a:p>
          <a:p>
            <a:pPr>
              <a:spcBef>
                <a:spcPts val="0"/>
              </a:spcBef>
            </a:pPr>
            <a:endParaRPr lang="en-US" sz="1400" kern="0" spc="0" dirty="0" smtClean="0">
              <a:solidFill>
                <a:srgbClr val="333333">
                  <a:lumMod val="10000"/>
                  <a:lumOff val="90000"/>
                </a:srgbClr>
              </a:solidFill>
              <a:latin typeface="+mn-lt"/>
              <a:ea typeface="Arial" charset="0"/>
              <a:cs typeface="Palatino"/>
            </a:endParaRPr>
          </a:p>
          <a:p>
            <a:pPr marL="285750" indent="-285750">
              <a:spcBef>
                <a:spcPts val="0"/>
              </a:spcBef>
              <a:buFont typeface="Arial"/>
              <a:buChar char="•"/>
            </a:pPr>
            <a:r>
              <a:rPr lang="en-US" sz="1400" kern="0" spc="0" dirty="0">
                <a:solidFill>
                  <a:srgbClr val="333333">
                    <a:lumMod val="10000"/>
                    <a:lumOff val="90000"/>
                  </a:srgbClr>
                </a:solidFill>
                <a:latin typeface="+mn-lt"/>
                <a:ea typeface="Arial" charset="0"/>
                <a:cs typeface="Palatino"/>
              </a:rPr>
              <a:t>Perhaps it is best to think big but start small</a:t>
            </a:r>
            <a:r>
              <a:rPr lang="en-US" sz="1400" kern="0" spc="0" dirty="0" smtClean="0">
                <a:solidFill>
                  <a:srgbClr val="333333">
                    <a:lumMod val="10000"/>
                    <a:lumOff val="90000"/>
                  </a:srgbClr>
                </a:solidFill>
                <a:latin typeface="+mn-lt"/>
                <a:ea typeface="Arial" charset="0"/>
                <a:cs typeface="Palatino"/>
              </a:rPr>
              <a:t>—starting with the NUC.</a:t>
            </a:r>
          </a:p>
          <a:p>
            <a:pPr marL="285750" indent="-285750">
              <a:spcBef>
                <a:spcPts val="0"/>
              </a:spcBef>
              <a:buFont typeface="Arial"/>
              <a:buChar char="•"/>
            </a:pPr>
            <a:endParaRPr lang="en-US" sz="1400" kern="0" spc="0" dirty="0">
              <a:solidFill>
                <a:srgbClr val="333333">
                  <a:lumMod val="10000"/>
                  <a:lumOff val="90000"/>
                </a:srgbClr>
              </a:solidFill>
              <a:latin typeface="+mn-lt"/>
              <a:ea typeface="Arial" charset="0"/>
              <a:cs typeface="Palatino"/>
            </a:endParaRPr>
          </a:p>
          <a:p>
            <a:pPr marL="285750" indent="-285750">
              <a:spcBef>
                <a:spcPts val="0"/>
              </a:spcBef>
              <a:buFont typeface="Arial"/>
              <a:buChar char="•"/>
            </a:pPr>
            <a:r>
              <a:rPr lang="en-US" sz="1400" kern="0" spc="0" dirty="0" smtClean="0">
                <a:solidFill>
                  <a:srgbClr val="333333">
                    <a:lumMod val="10000"/>
                    <a:lumOff val="90000"/>
                  </a:srgbClr>
                </a:solidFill>
                <a:latin typeface="+mn-lt"/>
                <a:ea typeface="Arial" charset="0"/>
                <a:cs typeface="Palatino"/>
              </a:rPr>
              <a:t>Who </a:t>
            </a:r>
            <a:r>
              <a:rPr lang="en-US" sz="1400" kern="0" spc="0" dirty="0">
                <a:solidFill>
                  <a:srgbClr val="333333">
                    <a:lumMod val="10000"/>
                    <a:lumOff val="90000"/>
                  </a:srgbClr>
                </a:solidFill>
                <a:latin typeface="+mn-lt"/>
                <a:ea typeface="Arial" charset="0"/>
                <a:cs typeface="Palatino"/>
              </a:rPr>
              <a:t>will be the champion for the NUC? </a:t>
            </a:r>
            <a:endParaRPr lang="en-US" sz="1400" kern="0" spc="0" dirty="0" smtClean="0">
              <a:solidFill>
                <a:srgbClr val="333333">
                  <a:lumMod val="10000"/>
                  <a:lumOff val="90000"/>
                </a:srgbClr>
              </a:solidFill>
              <a:latin typeface="+mn-lt"/>
              <a:ea typeface="Arial" charset="0"/>
              <a:cs typeface="Palatino"/>
            </a:endParaRPr>
          </a:p>
          <a:p>
            <a:pPr marL="285750" indent="-285750">
              <a:spcBef>
                <a:spcPts val="0"/>
              </a:spcBef>
              <a:buFont typeface="Arial"/>
              <a:buChar char="•"/>
            </a:pPr>
            <a:endParaRPr lang="en-US" sz="1400" kern="0" spc="0" dirty="0">
              <a:solidFill>
                <a:srgbClr val="333333">
                  <a:lumMod val="10000"/>
                  <a:lumOff val="90000"/>
                </a:srgbClr>
              </a:solidFill>
              <a:latin typeface="+mn-lt"/>
              <a:ea typeface="Arial" charset="0"/>
              <a:cs typeface="Palatino"/>
            </a:endParaRPr>
          </a:p>
          <a:p>
            <a:pPr marL="285750" indent="-285750">
              <a:spcBef>
                <a:spcPts val="0"/>
              </a:spcBef>
              <a:buFont typeface="Arial"/>
              <a:buChar char="•"/>
            </a:pPr>
            <a:r>
              <a:rPr lang="en-US" sz="1400" kern="0" spc="0" dirty="0" smtClean="0">
                <a:solidFill>
                  <a:srgbClr val="333333">
                    <a:lumMod val="10000"/>
                    <a:lumOff val="90000"/>
                  </a:srgbClr>
                </a:solidFill>
                <a:latin typeface="+mn-lt"/>
                <a:ea typeface="Arial" charset="0"/>
                <a:cs typeface="Palatino"/>
              </a:rPr>
              <a:t>Who </a:t>
            </a:r>
            <a:r>
              <a:rPr lang="en-US" sz="1400" kern="0" spc="0" dirty="0">
                <a:solidFill>
                  <a:srgbClr val="333333">
                    <a:lumMod val="10000"/>
                    <a:lumOff val="90000"/>
                  </a:srgbClr>
                </a:solidFill>
                <a:latin typeface="+mn-lt"/>
                <a:ea typeface="Arial" charset="0"/>
                <a:cs typeface="Palatino"/>
              </a:rPr>
              <a:t>can work with the various stakeholders and come up with a common goal and vision for the </a:t>
            </a:r>
            <a:r>
              <a:rPr lang="en-US" sz="1400" kern="0" spc="0" dirty="0" smtClean="0">
                <a:solidFill>
                  <a:srgbClr val="333333">
                    <a:lumMod val="10000"/>
                    <a:lumOff val="90000"/>
                  </a:srgbClr>
                </a:solidFill>
                <a:latin typeface="+mn-lt"/>
                <a:ea typeface="Arial" charset="0"/>
                <a:cs typeface="Palatino"/>
              </a:rPr>
              <a:t>NUC? </a:t>
            </a:r>
            <a:endParaRPr lang="en-US" sz="1400" kern="0" spc="0" dirty="0">
              <a:solidFill>
                <a:srgbClr val="333333">
                  <a:lumMod val="10000"/>
                  <a:lumOff val="90000"/>
                </a:srgbClr>
              </a:solidFill>
              <a:latin typeface="+mn-lt"/>
              <a:ea typeface="Arial" charset="0"/>
              <a:cs typeface="Palatino"/>
            </a:endParaRPr>
          </a:p>
        </p:txBody>
      </p:sp>
    </p:spTree>
    <p:extLst>
      <p:ext uri="{BB962C8B-B14F-4D97-AF65-F5344CB8AC3E}">
        <p14:creationId xmlns:p14="http://schemas.microsoft.com/office/powerpoint/2010/main" val="270844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2"/>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Effect>
                      <a14:colorTemperature colorTemp="7200"/>
                    </a14:imgEffect>
                    <a14:imgEffect>
                      <a14:brightnessContrast contrast="20000"/>
                    </a14:imgEffect>
                  </a14:imgLayer>
                </a14:imgProps>
              </a:ext>
              <a:ext uri="{28A0092B-C50C-407E-A947-70E740481C1C}">
                <a14:useLocalDpi xmlns:a14="http://schemas.microsoft.com/office/drawing/2010/main"/>
              </a:ext>
            </a:extLst>
          </a:blip>
          <a:srcRect t="10683" b="10683"/>
          <a:stretch>
            <a:fillRect/>
          </a:stretch>
        </p:blipFill>
        <p:spPr>
          <a:xfrm>
            <a:off x="0" y="322263"/>
            <a:ext cx="9144000" cy="5392737"/>
          </a:xfrm>
          <a:prstGeom prst="rect">
            <a:avLst/>
          </a:prstGeom>
        </p:spPr>
      </p:pic>
      <p:sp>
        <p:nvSpPr>
          <p:cNvPr id="8" name="Title 6"/>
          <p:cNvSpPr txBox="1">
            <a:spLocks noGrp="1"/>
          </p:cNvSpPr>
          <p:nvPr>
            <p:ph type="title"/>
          </p:nvPr>
        </p:nvSpPr>
        <p:spPr>
          <a:xfrm>
            <a:off x="0" y="334859"/>
            <a:ext cx="6967425" cy="861774"/>
          </a:xfrm>
          <a:prstGeom prst="rect">
            <a:avLst/>
          </a:prstGeom>
          <a:solidFill>
            <a:schemeClr val="tx1">
              <a:lumMod val="85000"/>
              <a:lumOff val="15000"/>
              <a:alpha val="67000"/>
            </a:schemeClr>
          </a:solidFill>
        </p:spPr>
        <p:txBody>
          <a:bodyPr wrap="square" rtlCol="0">
            <a:spAutoFit/>
          </a:bodyPr>
          <a:lstStyle/>
          <a:p>
            <a:pPr>
              <a:spcBef>
                <a:spcPts val="0"/>
              </a:spcBef>
            </a:pPr>
            <a:r>
              <a:rPr lang="en-US" sz="3200" dirty="0">
                <a:solidFill>
                  <a:srgbClr val="EBEBEB"/>
                </a:solidFill>
                <a:ea typeface="Arial" charset="0"/>
              </a:rPr>
              <a:t>2. Improve </a:t>
            </a:r>
            <a:r>
              <a:rPr lang="en-US" sz="3200" dirty="0" smtClean="0">
                <a:solidFill>
                  <a:srgbClr val="EBEBEB"/>
                </a:solidFill>
                <a:ea typeface="Arial" charset="0"/>
              </a:rPr>
              <a:t>Urban Mobility</a:t>
            </a:r>
            <a:br>
              <a:rPr lang="en-US" sz="3200" dirty="0" smtClean="0">
                <a:solidFill>
                  <a:srgbClr val="EBEBEB"/>
                </a:solidFill>
                <a:ea typeface="Arial" charset="0"/>
              </a:rPr>
            </a:br>
            <a:r>
              <a:rPr lang="en-US" sz="1800" kern="0" spc="0" dirty="0" smtClean="0">
                <a:solidFill>
                  <a:srgbClr val="333333">
                    <a:lumMod val="10000"/>
                    <a:lumOff val="90000"/>
                  </a:srgbClr>
                </a:solidFill>
                <a:latin typeface="Palatino"/>
                <a:ea typeface="Arial" charset="0"/>
                <a:cs typeface="Palatino"/>
              </a:rPr>
              <a:t>Integrated Transport and Infrastructure.</a:t>
            </a:r>
            <a:endParaRPr lang="en-US" sz="1800" kern="0" spc="0" dirty="0">
              <a:solidFill>
                <a:srgbClr val="333333">
                  <a:lumMod val="10000"/>
                  <a:lumOff val="90000"/>
                </a:srgbClr>
              </a:solidFill>
              <a:latin typeface="Palatino"/>
              <a:ea typeface="Arial" charset="0"/>
              <a:cs typeface="Palatino"/>
            </a:endParaRPr>
          </a:p>
        </p:txBody>
      </p:sp>
      <p:sp>
        <p:nvSpPr>
          <p:cNvPr id="9" name="Title 6"/>
          <p:cNvSpPr txBox="1">
            <a:spLocks/>
          </p:cNvSpPr>
          <p:nvPr/>
        </p:nvSpPr>
        <p:spPr>
          <a:xfrm>
            <a:off x="-4" y="1413489"/>
            <a:ext cx="6967429" cy="3539431"/>
          </a:xfrm>
          <a:prstGeom prst="rect">
            <a:avLst/>
          </a:prstGeom>
          <a:solidFill>
            <a:srgbClr val="333333">
              <a:alpha val="67000"/>
            </a:srgbClr>
          </a:solidFill>
        </p:spPr>
        <p:txBody>
          <a:bodyPr vert="horz" wrap="square" lIns="91440" tIns="45720" rIns="91440" bIns="45720" rtlCol="0" anchor="t">
            <a:sp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285750" indent="-285750">
              <a:spcBef>
                <a:spcPts val="0"/>
              </a:spcBef>
              <a:buFont typeface="Arial"/>
              <a:buChar char="•"/>
            </a:pPr>
            <a:r>
              <a:rPr lang="en-US" sz="1400" kern="0" spc="0" dirty="0" smtClean="0">
                <a:solidFill>
                  <a:srgbClr val="333333">
                    <a:lumMod val="10000"/>
                    <a:lumOff val="90000"/>
                  </a:srgbClr>
                </a:solidFill>
                <a:latin typeface="+mn-lt"/>
                <a:ea typeface="Arial" charset="0"/>
                <a:cs typeface="Palatino"/>
              </a:rPr>
              <a:t>Traffic </a:t>
            </a:r>
            <a:r>
              <a:rPr lang="en-US" sz="1400" kern="0" spc="0" dirty="0">
                <a:solidFill>
                  <a:srgbClr val="333333">
                    <a:lumMod val="10000"/>
                    <a:lumOff val="90000"/>
                  </a:srgbClr>
                </a:solidFill>
                <a:latin typeface="+mn-lt"/>
                <a:ea typeface="Arial" charset="0"/>
                <a:cs typeface="Palatino"/>
              </a:rPr>
              <a:t>problems in Metro Manila affect “its more than 10 million residents, with vehicles traveling on average no faster than 15 </a:t>
            </a:r>
            <a:r>
              <a:rPr lang="en-US" sz="1400" kern="0" spc="0" dirty="0" err="1">
                <a:solidFill>
                  <a:srgbClr val="333333">
                    <a:lumMod val="10000"/>
                    <a:lumOff val="90000"/>
                  </a:srgbClr>
                </a:solidFill>
                <a:latin typeface="+mn-lt"/>
                <a:ea typeface="Arial" charset="0"/>
                <a:cs typeface="Palatino"/>
              </a:rPr>
              <a:t>kmh</a:t>
            </a:r>
            <a:r>
              <a:rPr lang="en-US" sz="1400" kern="0" spc="0" dirty="0">
                <a:solidFill>
                  <a:srgbClr val="333333">
                    <a:lumMod val="10000"/>
                    <a:lumOff val="90000"/>
                  </a:srgbClr>
                </a:solidFill>
                <a:latin typeface="+mn-lt"/>
                <a:ea typeface="Arial" charset="0"/>
                <a:cs typeface="Palatino"/>
              </a:rPr>
              <a:t> on a weekday along </a:t>
            </a:r>
            <a:r>
              <a:rPr lang="en-US" sz="1400" kern="0" spc="0" dirty="0" err="1">
                <a:solidFill>
                  <a:srgbClr val="333333">
                    <a:lumMod val="10000"/>
                    <a:lumOff val="90000"/>
                  </a:srgbClr>
                </a:solidFill>
                <a:latin typeface="+mn-lt"/>
                <a:ea typeface="Arial" charset="0"/>
                <a:cs typeface="Palatino"/>
              </a:rPr>
              <a:t>Epifanio</a:t>
            </a:r>
            <a:r>
              <a:rPr lang="en-US" sz="1400" kern="0" spc="0" dirty="0">
                <a:solidFill>
                  <a:srgbClr val="333333">
                    <a:lumMod val="10000"/>
                    <a:lumOff val="90000"/>
                  </a:srgbClr>
                </a:solidFill>
                <a:latin typeface="+mn-lt"/>
                <a:ea typeface="Arial" charset="0"/>
                <a:cs typeface="Palatino"/>
              </a:rPr>
              <a:t> de los Santos </a:t>
            </a:r>
            <a:r>
              <a:rPr lang="en-US" sz="1400" kern="0" spc="0" dirty="0" smtClean="0">
                <a:solidFill>
                  <a:srgbClr val="333333">
                    <a:lumMod val="10000"/>
                    <a:lumOff val="90000"/>
                  </a:srgbClr>
                </a:solidFill>
                <a:latin typeface="+mn-lt"/>
                <a:ea typeface="Arial" charset="0"/>
                <a:cs typeface="Palatino"/>
              </a:rPr>
              <a:t>Avenue [EDSA]” </a:t>
            </a:r>
            <a:endParaRPr lang="en-US" sz="1400" kern="0" spc="0" dirty="0">
              <a:solidFill>
                <a:srgbClr val="333333">
                  <a:lumMod val="10000"/>
                  <a:lumOff val="90000"/>
                </a:srgbClr>
              </a:solidFill>
              <a:latin typeface="+mn-lt"/>
              <a:ea typeface="Arial" charset="0"/>
              <a:cs typeface="Palatino"/>
            </a:endParaRPr>
          </a:p>
          <a:p>
            <a:pPr marL="285750" indent="-285750">
              <a:spcBef>
                <a:spcPts val="0"/>
              </a:spcBef>
              <a:buFont typeface="Arial"/>
              <a:buChar char="•"/>
            </a:pPr>
            <a:endParaRPr lang="en-US" sz="1400" kern="0" spc="0" dirty="0">
              <a:solidFill>
                <a:srgbClr val="333333">
                  <a:lumMod val="10000"/>
                  <a:lumOff val="90000"/>
                </a:srgbClr>
              </a:solidFill>
              <a:latin typeface="+mn-lt"/>
              <a:ea typeface="Arial" charset="0"/>
              <a:cs typeface="Palatino"/>
            </a:endParaRPr>
          </a:p>
          <a:p>
            <a:pPr marL="285750" indent="-285750">
              <a:spcBef>
                <a:spcPts val="0"/>
              </a:spcBef>
              <a:buFont typeface="Arial"/>
              <a:buChar char="•"/>
            </a:pPr>
            <a:r>
              <a:rPr lang="en-US" sz="1400" kern="0" spc="0" dirty="0" smtClean="0">
                <a:solidFill>
                  <a:srgbClr val="333333">
                    <a:lumMod val="10000"/>
                    <a:lumOff val="90000"/>
                  </a:srgbClr>
                </a:solidFill>
                <a:latin typeface="+mn-lt"/>
                <a:ea typeface="Arial" charset="0"/>
                <a:cs typeface="Palatino"/>
              </a:rPr>
              <a:t>Too many private </a:t>
            </a:r>
            <a:r>
              <a:rPr lang="en-US" sz="1400" kern="0" spc="0" dirty="0">
                <a:solidFill>
                  <a:srgbClr val="333333">
                    <a:lumMod val="10000"/>
                    <a:lumOff val="90000"/>
                  </a:srgbClr>
                </a:solidFill>
                <a:latin typeface="+mn-lt"/>
                <a:ea typeface="Arial" charset="0"/>
                <a:cs typeface="Palatino"/>
              </a:rPr>
              <a:t>cars, a disorganized bus transport system, and </a:t>
            </a:r>
            <a:r>
              <a:rPr lang="en-US" sz="1400" kern="0" spc="0" dirty="0" err="1" smtClean="0">
                <a:solidFill>
                  <a:srgbClr val="333333">
                    <a:lumMod val="10000"/>
                    <a:lumOff val="90000"/>
                  </a:srgbClr>
                </a:solidFill>
                <a:latin typeface="+mn-lt"/>
                <a:ea typeface="Arial" charset="0"/>
                <a:cs typeface="Palatino"/>
              </a:rPr>
              <a:t>jeepneys</a:t>
            </a:r>
            <a:r>
              <a:rPr lang="en-US" sz="1400" kern="0" spc="0" dirty="0" smtClean="0">
                <a:solidFill>
                  <a:srgbClr val="333333">
                    <a:lumMod val="10000"/>
                    <a:lumOff val="90000"/>
                  </a:srgbClr>
                </a:solidFill>
                <a:latin typeface="+mn-lt"/>
                <a:ea typeface="Arial" charset="0"/>
                <a:cs typeface="Palatino"/>
              </a:rPr>
              <a:t> are to blame. </a:t>
            </a:r>
          </a:p>
          <a:p>
            <a:pPr marL="285750" indent="-285750">
              <a:spcBef>
                <a:spcPts val="0"/>
              </a:spcBef>
              <a:buFont typeface="Arial"/>
              <a:buChar char="•"/>
            </a:pPr>
            <a:endParaRPr lang="en-US" sz="1400" kern="0" spc="0" dirty="0" smtClean="0">
              <a:solidFill>
                <a:srgbClr val="333333">
                  <a:lumMod val="10000"/>
                  <a:lumOff val="90000"/>
                </a:srgbClr>
              </a:solidFill>
              <a:latin typeface="+mn-lt"/>
              <a:ea typeface="Arial" charset="0"/>
              <a:cs typeface="Palatino"/>
            </a:endParaRPr>
          </a:p>
          <a:p>
            <a:pPr marL="285750" indent="-285750">
              <a:spcBef>
                <a:spcPts val="0"/>
              </a:spcBef>
              <a:buFont typeface="Arial"/>
              <a:buChar char="•"/>
            </a:pPr>
            <a:r>
              <a:rPr lang="en-US" sz="1400" kern="0" spc="0" dirty="0">
                <a:solidFill>
                  <a:srgbClr val="333333">
                    <a:lumMod val="10000"/>
                    <a:lumOff val="90000"/>
                  </a:srgbClr>
                </a:solidFill>
                <a:latin typeface="+mn-lt"/>
                <a:ea typeface="Arial" charset="0"/>
                <a:cs typeface="Palatino"/>
              </a:rPr>
              <a:t>Poor discipline and driver behavior, which often result in illegal parking, lane shifting, long waits, </a:t>
            </a:r>
            <a:r>
              <a:rPr lang="en-US" sz="1400" kern="0" spc="0" dirty="0" smtClean="0">
                <a:solidFill>
                  <a:srgbClr val="333333">
                    <a:lumMod val="10000"/>
                    <a:lumOff val="90000"/>
                  </a:srgbClr>
                </a:solidFill>
                <a:latin typeface="+mn-lt"/>
                <a:ea typeface="Arial" charset="0"/>
                <a:cs typeface="Palatino"/>
              </a:rPr>
              <a:t>bribes</a:t>
            </a:r>
            <a:r>
              <a:rPr lang="en-US" sz="1400" kern="0" spc="0" dirty="0">
                <a:solidFill>
                  <a:srgbClr val="333333">
                    <a:lumMod val="10000"/>
                    <a:lumOff val="90000"/>
                  </a:srgbClr>
                </a:solidFill>
                <a:latin typeface="+mn-lt"/>
                <a:ea typeface="Arial" charset="0"/>
                <a:cs typeface="Palatino"/>
              </a:rPr>
              <a:t>, and other issues, further exacerbate the situation. </a:t>
            </a:r>
            <a:endParaRPr lang="en-US" sz="1400" kern="0" spc="0" dirty="0" smtClean="0">
              <a:solidFill>
                <a:srgbClr val="333333">
                  <a:lumMod val="10000"/>
                  <a:lumOff val="90000"/>
                </a:srgbClr>
              </a:solidFill>
              <a:latin typeface="+mn-lt"/>
              <a:ea typeface="Arial" charset="0"/>
              <a:cs typeface="Palatino"/>
            </a:endParaRPr>
          </a:p>
          <a:p>
            <a:pPr>
              <a:spcBef>
                <a:spcPts val="0"/>
              </a:spcBef>
            </a:pPr>
            <a:endParaRPr lang="en-US" sz="1400" kern="0" spc="0" dirty="0">
              <a:solidFill>
                <a:srgbClr val="333333">
                  <a:lumMod val="10000"/>
                  <a:lumOff val="90000"/>
                </a:srgbClr>
              </a:solidFill>
              <a:latin typeface="+mn-lt"/>
              <a:ea typeface="Arial" charset="0"/>
              <a:cs typeface="Palatino"/>
            </a:endParaRPr>
          </a:p>
          <a:p>
            <a:pPr marL="285750" indent="-285750">
              <a:spcBef>
                <a:spcPts val="0"/>
              </a:spcBef>
              <a:buFont typeface="Arial"/>
              <a:buChar char="•"/>
            </a:pPr>
            <a:r>
              <a:rPr lang="en-US" sz="1400" kern="0" spc="0" dirty="0" smtClean="0">
                <a:solidFill>
                  <a:srgbClr val="333333">
                    <a:lumMod val="10000"/>
                    <a:lumOff val="90000"/>
                  </a:srgbClr>
                </a:solidFill>
                <a:latin typeface="+mn-lt"/>
                <a:ea typeface="Arial" charset="0"/>
                <a:cs typeface="Palatino"/>
              </a:rPr>
              <a:t>It </a:t>
            </a:r>
            <a:r>
              <a:rPr lang="en-US" sz="1400" kern="0" spc="0" dirty="0">
                <a:solidFill>
                  <a:srgbClr val="333333">
                    <a:lumMod val="10000"/>
                    <a:lumOff val="90000"/>
                  </a:srgbClr>
                </a:solidFill>
                <a:latin typeface="+mn-lt"/>
                <a:ea typeface="Arial" charset="0"/>
                <a:cs typeface="Palatino"/>
              </a:rPr>
              <a:t>is not enough to look at areas of </a:t>
            </a:r>
            <a:r>
              <a:rPr lang="en-US" sz="1400" kern="0" spc="0" dirty="0" smtClean="0">
                <a:solidFill>
                  <a:srgbClr val="333333">
                    <a:lumMod val="10000"/>
                    <a:lumOff val="90000"/>
                  </a:srgbClr>
                </a:solidFill>
                <a:latin typeface="+mn-lt"/>
                <a:ea typeface="Arial" charset="0"/>
                <a:cs typeface="Palatino"/>
              </a:rPr>
              <a:t>Metro Manila </a:t>
            </a:r>
            <a:r>
              <a:rPr lang="en-US" sz="1400" kern="0" spc="0" dirty="0">
                <a:solidFill>
                  <a:srgbClr val="333333">
                    <a:lumMod val="10000"/>
                    <a:lumOff val="90000"/>
                  </a:srgbClr>
                </a:solidFill>
                <a:latin typeface="+mn-lt"/>
                <a:ea typeface="Arial" charset="0"/>
                <a:cs typeface="Palatino"/>
              </a:rPr>
              <a:t>such as Makati CBD and BGC in isolation. Urban problems </a:t>
            </a:r>
            <a:r>
              <a:rPr lang="en-US" sz="1400" kern="0" spc="0" dirty="0" smtClean="0">
                <a:solidFill>
                  <a:srgbClr val="333333">
                    <a:lumMod val="10000"/>
                    <a:lumOff val="90000"/>
                  </a:srgbClr>
                </a:solidFill>
                <a:latin typeface="+mn-lt"/>
                <a:ea typeface="Arial" charset="0"/>
                <a:cs typeface="Palatino"/>
              </a:rPr>
              <a:t>cannot </a:t>
            </a:r>
            <a:r>
              <a:rPr lang="en-US" sz="1400" kern="0" spc="0" dirty="0">
                <a:solidFill>
                  <a:srgbClr val="333333">
                    <a:lumMod val="10000"/>
                    <a:lumOff val="90000"/>
                  </a:srgbClr>
                </a:solidFill>
                <a:latin typeface="+mn-lt"/>
                <a:ea typeface="Arial" charset="0"/>
                <a:cs typeface="Palatino"/>
              </a:rPr>
              <a:t>be solved </a:t>
            </a:r>
            <a:r>
              <a:rPr lang="en-US" sz="1400" kern="0" spc="0" dirty="0" smtClean="0">
                <a:solidFill>
                  <a:srgbClr val="333333">
                    <a:lumMod val="10000"/>
                    <a:lumOff val="90000"/>
                  </a:srgbClr>
                </a:solidFill>
                <a:latin typeface="+mn-lt"/>
                <a:ea typeface="Arial" charset="0"/>
                <a:cs typeface="Palatino"/>
              </a:rPr>
              <a:t>independently within each district. </a:t>
            </a:r>
          </a:p>
          <a:p>
            <a:pPr marL="285750" indent="-285750">
              <a:spcBef>
                <a:spcPts val="0"/>
              </a:spcBef>
              <a:buFont typeface="Arial"/>
              <a:buChar char="•"/>
            </a:pPr>
            <a:endParaRPr lang="en-US" sz="1400" kern="0" spc="0" dirty="0">
              <a:solidFill>
                <a:srgbClr val="333333">
                  <a:lumMod val="10000"/>
                  <a:lumOff val="90000"/>
                </a:srgbClr>
              </a:solidFill>
              <a:latin typeface="+mn-lt"/>
              <a:ea typeface="Arial" charset="0"/>
              <a:cs typeface="Palatino"/>
            </a:endParaRPr>
          </a:p>
          <a:p>
            <a:pPr marL="285750" indent="-285750">
              <a:spcBef>
                <a:spcPts val="0"/>
              </a:spcBef>
              <a:buFont typeface="Arial"/>
              <a:buChar char="•"/>
            </a:pPr>
            <a:r>
              <a:rPr lang="en-US" sz="1400" kern="0" spc="0" dirty="0">
                <a:solidFill>
                  <a:srgbClr val="333333">
                    <a:lumMod val="10000"/>
                    <a:lumOff val="90000"/>
                  </a:srgbClr>
                </a:solidFill>
                <a:ea typeface="Arial" charset="0"/>
                <a:cs typeface="Palatino"/>
              </a:rPr>
              <a:t>There are several private sector initiatives taking </a:t>
            </a:r>
            <a:r>
              <a:rPr lang="en-US" sz="1400" kern="0" spc="0" dirty="0" smtClean="0">
                <a:solidFill>
                  <a:srgbClr val="333333">
                    <a:lumMod val="10000"/>
                    <a:lumOff val="90000"/>
                  </a:srgbClr>
                </a:solidFill>
                <a:ea typeface="Arial" charset="0"/>
                <a:cs typeface="Palatino"/>
              </a:rPr>
              <a:t>place, but need more effort from the public sector.</a:t>
            </a:r>
            <a:endParaRPr lang="en-US" sz="1400" kern="0" spc="0" dirty="0">
              <a:solidFill>
                <a:srgbClr val="333333">
                  <a:lumMod val="10000"/>
                  <a:lumOff val="90000"/>
                </a:srgbClr>
              </a:solidFill>
              <a:ea typeface="Arial" charset="0"/>
              <a:cs typeface="Palatino"/>
            </a:endParaRPr>
          </a:p>
          <a:p>
            <a:pPr marL="285750" indent="-285750">
              <a:spcBef>
                <a:spcPts val="0"/>
              </a:spcBef>
              <a:buFont typeface="Arial"/>
              <a:buChar char="•"/>
            </a:pPr>
            <a:endParaRPr lang="en-US" sz="1400" kern="0" spc="0" dirty="0">
              <a:solidFill>
                <a:srgbClr val="333333">
                  <a:lumMod val="10000"/>
                  <a:lumOff val="90000"/>
                </a:srgbClr>
              </a:solidFill>
              <a:latin typeface="+mn-lt"/>
              <a:ea typeface="Arial" charset="0"/>
              <a:cs typeface="Palatino"/>
            </a:endParaRPr>
          </a:p>
        </p:txBody>
      </p:sp>
    </p:spTree>
    <p:extLst>
      <p:ext uri="{BB962C8B-B14F-4D97-AF65-F5344CB8AC3E}">
        <p14:creationId xmlns:p14="http://schemas.microsoft.com/office/powerpoint/2010/main" val="130793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57114672_b284b881fc_o.jpg"/>
          <p:cNvPicPr>
            <a:picLocks noGrp="1" noChangeAspect="1"/>
          </p:cNvPicPr>
          <p:nvPr>
            <p:ph idx="1"/>
          </p:nvPr>
        </p:nvPicPr>
        <p:blipFill>
          <a:blip r:embed="rId2" cstate="email">
            <a:extLst>
              <a:ext uri="{BEBA8EAE-BF5A-486C-A8C5-ECC9F3942E4B}">
                <a14:imgProps xmlns:a14="http://schemas.microsoft.com/office/drawing/2010/main">
                  <a14:imgLayer r:embed="rId3">
                    <a14:imgEffect>
                      <a14:colorTemperature colorTemp="7200"/>
                    </a14:imgEffect>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p:pic>
      <p:sp>
        <p:nvSpPr>
          <p:cNvPr id="8" name="Title 6"/>
          <p:cNvSpPr txBox="1">
            <a:spLocks noGrp="1"/>
          </p:cNvSpPr>
          <p:nvPr>
            <p:ph type="title"/>
          </p:nvPr>
        </p:nvSpPr>
        <p:spPr>
          <a:xfrm>
            <a:off x="0" y="334859"/>
            <a:ext cx="6967425" cy="861774"/>
          </a:xfrm>
          <a:prstGeom prst="rect">
            <a:avLst/>
          </a:prstGeom>
          <a:solidFill>
            <a:schemeClr val="tx1">
              <a:lumMod val="85000"/>
              <a:lumOff val="15000"/>
              <a:alpha val="67000"/>
            </a:schemeClr>
          </a:solidFill>
        </p:spPr>
        <p:txBody>
          <a:bodyPr wrap="square" rtlCol="0">
            <a:spAutoFit/>
          </a:bodyPr>
          <a:lstStyle/>
          <a:p>
            <a:pPr>
              <a:spcBef>
                <a:spcPts val="0"/>
              </a:spcBef>
            </a:pPr>
            <a:r>
              <a:rPr lang="en-US" sz="3200" dirty="0">
                <a:solidFill>
                  <a:srgbClr val="EBEBEB"/>
                </a:solidFill>
                <a:ea typeface="Arial" charset="0"/>
              </a:rPr>
              <a:t>3. Make </a:t>
            </a:r>
            <a:r>
              <a:rPr lang="en-US" sz="3200" dirty="0" smtClean="0">
                <a:solidFill>
                  <a:srgbClr val="EBEBEB"/>
                </a:solidFill>
                <a:ea typeface="Arial" charset="0"/>
              </a:rPr>
              <a:t>Beautiful Places</a:t>
            </a:r>
            <a:br>
              <a:rPr lang="en-US" sz="3200" dirty="0" smtClean="0">
                <a:solidFill>
                  <a:srgbClr val="EBEBEB"/>
                </a:solidFill>
                <a:ea typeface="Arial" charset="0"/>
              </a:rPr>
            </a:br>
            <a:r>
              <a:rPr lang="en-US" sz="1800" kern="0" spc="0" dirty="0" smtClean="0">
                <a:solidFill>
                  <a:srgbClr val="333333">
                    <a:lumMod val="10000"/>
                    <a:lumOff val="90000"/>
                  </a:srgbClr>
                </a:solidFill>
                <a:latin typeface="Palatino"/>
                <a:ea typeface="Arial" charset="0"/>
                <a:cs typeface="Palatino"/>
              </a:rPr>
              <a:t>Business Improvement Districts and High-Quality Public Space</a:t>
            </a:r>
            <a:endParaRPr lang="en-US" sz="1800" kern="0" spc="0" dirty="0">
              <a:solidFill>
                <a:srgbClr val="333333">
                  <a:lumMod val="10000"/>
                  <a:lumOff val="90000"/>
                </a:srgbClr>
              </a:solidFill>
              <a:latin typeface="Palatino"/>
              <a:ea typeface="Arial" charset="0"/>
              <a:cs typeface="Palatino"/>
            </a:endParaRPr>
          </a:p>
        </p:txBody>
      </p:sp>
      <p:sp>
        <p:nvSpPr>
          <p:cNvPr id="9" name="Title 6"/>
          <p:cNvSpPr txBox="1">
            <a:spLocks/>
          </p:cNvSpPr>
          <p:nvPr/>
        </p:nvSpPr>
        <p:spPr>
          <a:xfrm>
            <a:off x="-4" y="1413489"/>
            <a:ext cx="6967429" cy="2677656"/>
          </a:xfrm>
          <a:prstGeom prst="rect">
            <a:avLst/>
          </a:prstGeom>
          <a:solidFill>
            <a:srgbClr val="333333">
              <a:alpha val="67000"/>
            </a:srgbClr>
          </a:solidFill>
        </p:spPr>
        <p:txBody>
          <a:bodyPr vert="horz" wrap="square" lIns="91440" tIns="45720" rIns="91440" bIns="45720" rtlCol="0" anchor="t">
            <a:sp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285750" indent="-285750">
              <a:spcBef>
                <a:spcPts val="0"/>
              </a:spcBef>
              <a:buFont typeface="Arial"/>
              <a:buChar char="•"/>
            </a:pPr>
            <a:r>
              <a:rPr lang="en-US" sz="1400" kern="0" spc="0" dirty="0" smtClean="0">
                <a:solidFill>
                  <a:srgbClr val="333333">
                    <a:lumMod val="10000"/>
                    <a:lumOff val="90000"/>
                  </a:srgbClr>
                </a:solidFill>
                <a:latin typeface="+mn-lt"/>
                <a:ea typeface="Arial" charset="0"/>
                <a:cs typeface="Palatino"/>
              </a:rPr>
              <a:t>Unique </a:t>
            </a:r>
            <a:r>
              <a:rPr lang="en-US" sz="1400" kern="0" spc="0" dirty="0">
                <a:solidFill>
                  <a:srgbClr val="333333">
                    <a:lumMod val="10000"/>
                    <a:lumOff val="90000"/>
                  </a:srgbClr>
                </a:solidFill>
                <a:latin typeface="+mn-lt"/>
                <a:ea typeface="Arial" charset="0"/>
                <a:cs typeface="Palatino"/>
              </a:rPr>
              <a:t>and attractive open and accessible places, whether public or private, are what give cities their flavor and </a:t>
            </a:r>
            <a:r>
              <a:rPr lang="en-US" sz="1400" kern="0" spc="0" dirty="0" smtClean="0">
                <a:solidFill>
                  <a:srgbClr val="333333">
                    <a:lumMod val="10000"/>
                    <a:lumOff val="90000"/>
                  </a:srgbClr>
                </a:solidFill>
                <a:latin typeface="+mn-lt"/>
                <a:ea typeface="Arial" charset="0"/>
                <a:cs typeface="Palatino"/>
              </a:rPr>
              <a:t>character</a:t>
            </a:r>
            <a:r>
              <a:rPr lang="en-US" sz="1400" kern="0" spc="0" dirty="0">
                <a:solidFill>
                  <a:srgbClr val="333333">
                    <a:lumMod val="10000"/>
                    <a:lumOff val="90000"/>
                  </a:srgbClr>
                </a:solidFill>
                <a:latin typeface="+mn-lt"/>
                <a:ea typeface="Arial" charset="0"/>
                <a:cs typeface="Palatino"/>
              </a:rPr>
              <a:t>. </a:t>
            </a:r>
            <a:r>
              <a:rPr lang="en-US" sz="1400" kern="0" spc="0" dirty="0" smtClean="0">
                <a:solidFill>
                  <a:srgbClr val="333333">
                    <a:lumMod val="10000"/>
                    <a:lumOff val="90000"/>
                  </a:srgbClr>
                </a:solidFill>
                <a:latin typeface="+mn-lt"/>
                <a:ea typeface="Arial" charset="0"/>
                <a:cs typeface="Palatino"/>
              </a:rPr>
              <a:t>They are the lungs of cities. </a:t>
            </a:r>
          </a:p>
          <a:p>
            <a:pPr>
              <a:spcBef>
                <a:spcPts val="0"/>
              </a:spcBef>
            </a:pPr>
            <a:endParaRPr lang="en-US" sz="1400" kern="0" spc="0" dirty="0" smtClean="0">
              <a:solidFill>
                <a:srgbClr val="333333">
                  <a:lumMod val="10000"/>
                  <a:lumOff val="90000"/>
                </a:srgbClr>
              </a:solidFill>
              <a:latin typeface="+mn-lt"/>
              <a:ea typeface="Arial" charset="0"/>
              <a:cs typeface="Palatino"/>
            </a:endParaRPr>
          </a:p>
          <a:p>
            <a:pPr marL="285750" indent="-285750">
              <a:spcBef>
                <a:spcPts val="0"/>
              </a:spcBef>
              <a:buFont typeface="Arial"/>
              <a:buChar char="•"/>
            </a:pPr>
            <a:r>
              <a:rPr lang="en-US" sz="1400" kern="0" spc="0" dirty="0" smtClean="0">
                <a:solidFill>
                  <a:srgbClr val="333333">
                    <a:lumMod val="10000"/>
                    <a:lumOff val="90000"/>
                  </a:srgbClr>
                </a:solidFill>
                <a:latin typeface="+mn-lt"/>
                <a:ea typeface="Arial" charset="0"/>
                <a:cs typeface="Palatino"/>
              </a:rPr>
              <a:t>Metro </a:t>
            </a:r>
            <a:r>
              <a:rPr lang="en-US" sz="1400" kern="0" spc="0" dirty="0">
                <a:solidFill>
                  <a:srgbClr val="333333">
                    <a:lumMod val="10000"/>
                    <a:lumOff val="90000"/>
                  </a:srgbClr>
                </a:solidFill>
                <a:latin typeface="+mn-lt"/>
                <a:ea typeface="Arial" charset="0"/>
                <a:cs typeface="Palatino"/>
              </a:rPr>
              <a:t>Manila’s </a:t>
            </a:r>
            <a:r>
              <a:rPr lang="en-US" sz="1400" kern="0" spc="0" dirty="0" smtClean="0">
                <a:solidFill>
                  <a:srgbClr val="333333">
                    <a:lumMod val="10000"/>
                    <a:lumOff val="90000"/>
                  </a:srgbClr>
                </a:solidFill>
                <a:latin typeface="+mn-lt"/>
                <a:ea typeface="Arial" charset="0"/>
                <a:cs typeface="Palatino"/>
              </a:rPr>
              <a:t>pedestrian </a:t>
            </a:r>
            <a:r>
              <a:rPr lang="en-US" sz="1400" kern="0" spc="0" dirty="0">
                <a:solidFill>
                  <a:srgbClr val="333333">
                    <a:lumMod val="10000"/>
                    <a:lumOff val="90000"/>
                  </a:srgbClr>
                </a:solidFill>
                <a:latin typeface="+mn-lt"/>
                <a:ea typeface="Arial" charset="0"/>
                <a:cs typeface="Palatino"/>
              </a:rPr>
              <a:t>network is not well defined to facilitate </a:t>
            </a:r>
            <a:r>
              <a:rPr lang="en-US" sz="1400" kern="0" spc="0" dirty="0" smtClean="0">
                <a:solidFill>
                  <a:srgbClr val="333333">
                    <a:lumMod val="10000"/>
                    <a:lumOff val="90000"/>
                  </a:srgbClr>
                </a:solidFill>
                <a:latin typeface="+mn-lt"/>
                <a:ea typeface="Arial" charset="0"/>
                <a:cs typeface="Palatino"/>
              </a:rPr>
              <a:t>walking. Vehicle circulation </a:t>
            </a:r>
            <a:r>
              <a:rPr lang="en-US" sz="1400" kern="0" spc="0" dirty="0">
                <a:solidFill>
                  <a:srgbClr val="333333">
                    <a:lumMod val="10000"/>
                    <a:lumOff val="90000"/>
                  </a:srgbClr>
                </a:solidFill>
                <a:latin typeface="+mn-lt"/>
                <a:ea typeface="Arial" charset="0"/>
                <a:cs typeface="Palatino"/>
              </a:rPr>
              <a:t>rather than pedestrian needs is still given </a:t>
            </a:r>
            <a:r>
              <a:rPr lang="en-US" sz="1400" kern="0" spc="0" dirty="0" smtClean="0">
                <a:solidFill>
                  <a:srgbClr val="333333">
                    <a:lumMod val="10000"/>
                    <a:lumOff val="90000"/>
                  </a:srgbClr>
                </a:solidFill>
                <a:latin typeface="+mn-lt"/>
                <a:ea typeface="Arial" charset="0"/>
                <a:cs typeface="Palatino"/>
              </a:rPr>
              <a:t>priority, making it unsafe. </a:t>
            </a:r>
          </a:p>
          <a:p>
            <a:pPr>
              <a:spcBef>
                <a:spcPts val="0"/>
              </a:spcBef>
            </a:pPr>
            <a:endParaRPr lang="en-US" sz="1400" kern="0" spc="0" dirty="0">
              <a:solidFill>
                <a:srgbClr val="333333">
                  <a:lumMod val="10000"/>
                  <a:lumOff val="90000"/>
                </a:srgbClr>
              </a:solidFill>
              <a:latin typeface="+mn-lt"/>
              <a:ea typeface="Arial" charset="0"/>
              <a:cs typeface="Palatino"/>
            </a:endParaRPr>
          </a:p>
          <a:p>
            <a:pPr marL="285750" indent="-285750">
              <a:spcBef>
                <a:spcPts val="0"/>
              </a:spcBef>
              <a:buFont typeface="Arial"/>
              <a:buChar char="•"/>
            </a:pPr>
            <a:r>
              <a:rPr lang="en-US" sz="1400" kern="0" spc="0" dirty="0">
                <a:solidFill>
                  <a:srgbClr val="333333">
                    <a:lumMod val="10000"/>
                    <a:lumOff val="90000"/>
                  </a:srgbClr>
                </a:solidFill>
                <a:latin typeface="+mn-lt"/>
                <a:ea typeface="Arial" charset="0"/>
                <a:cs typeface="Palatino"/>
              </a:rPr>
              <a:t>Metro Manila </a:t>
            </a:r>
            <a:r>
              <a:rPr lang="en-US" sz="1400" kern="0" spc="0" dirty="0" smtClean="0">
                <a:solidFill>
                  <a:srgbClr val="333333">
                    <a:lumMod val="10000"/>
                    <a:lumOff val="90000"/>
                  </a:srgbClr>
                </a:solidFill>
                <a:latin typeface="+mn-lt"/>
                <a:ea typeface="Arial" charset="0"/>
                <a:cs typeface="Palatino"/>
              </a:rPr>
              <a:t>can consolidate </a:t>
            </a:r>
            <a:r>
              <a:rPr lang="en-US" sz="1400" kern="0" spc="0" dirty="0">
                <a:solidFill>
                  <a:srgbClr val="333333">
                    <a:lumMod val="10000"/>
                    <a:lumOff val="90000"/>
                  </a:srgbClr>
                </a:solidFill>
                <a:latin typeface="+mn-lt"/>
                <a:ea typeface="Arial" charset="0"/>
                <a:cs typeface="Palatino"/>
              </a:rPr>
              <a:t>successful </a:t>
            </a:r>
            <a:r>
              <a:rPr lang="en-US" sz="1400" kern="0" spc="0" dirty="0" smtClean="0">
                <a:solidFill>
                  <a:srgbClr val="333333">
                    <a:lumMod val="10000"/>
                    <a:lumOff val="90000"/>
                  </a:srgbClr>
                </a:solidFill>
                <a:latin typeface="+mn-lt"/>
                <a:ea typeface="Arial" charset="0"/>
                <a:cs typeface="Palatino"/>
              </a:rPr>
              <a:t>efforts by </a:t>
            </a:r>
            <a:r>
              <a:rPr lang="en-US" sz="1400" kern="0" spc="0" dirty="0" err="1" smtClean="0">
                <a:solidFill>
                  <a:srgbClr val="333333">
                    <a:lumMod val="10000"/>
                    <a:lumOff val="90000"/>
                  </a:srgbClr>
                </a:solidFill>
                <a:latin typeface="+mn-lt"/>
                <a:ea typeface="Arial" charset="0"/>
                <a:cs typeface="Palatino"/>
              </a:rPr>
              <a:t>MaCEA</a:t>
            </a:r>
            <a:r>
              <a:rPr lang="en-US" sz="1400" kern="0" spc="0" dirty="0" smtClean="0">
                <a:solidFill>
                  <a:srgbClr val="333333">
                    <a:lumMod val="10000"/>
                    <a:lumOff val="90000"/>
                  </a:srgbClr>
                </a:solidFill>
                <a:latin typeface="+mn-lt"/>
                <a:ea typeface="Arial" charset="0"/>
                <a:cs typeface="Palatino"/>
              </a:rPr>
              <a:t> and BGCEA and learn from Business </a:t>
            </a:r>
            <a:r>
              <a:rPr lang="en-US" sz="1400" kern="0" spc="0" dirty="0">
                <a:solidFill>
                  <a:srgbClr val="333333">
                    <a:lumMod val="10000"/>
                    <a:lumOff val="90000"/>
                  </a:srgbClr>
                </a:solidFill>
                <a:latin typeface="+mn-lt"/>
                <a:ea typeface="Arial" charset="0"/>
                <a:cs typeface="Palatino"/>
              </a:rPr>
              <a:t>I</a:t>
            </a:r>
            <a:r>
              <a:rPr lang="en-US" sz="1400" kern="0" spc="0" dirty="0" smtClean="0">
                <a:solidFill>
                  <a:srgbClr val="333333">
                    <a:lumMod val="10000"/>
                    <a:lumOff val="90000"/>
                  </a:srgbClr>
                </a:solidFill>
                <a:latin typeface="+mn-lt"/>
                <a:ea typeface="Arial" charset="0"/>
                <a:cs typeface="Palatino"/>
              </a:rPr>
              <a:t>mprovement </a:t>
            </a:r>
            <a:r>
              <a:rPr lang="en-US" sz="1400" kern="0" spc="0" dirty="0">
                <a:solidFill>
                  <a:srgbClr val="333333">
                    <a:lumMod val="10000"/>
                    <a:lumOff val="90000"/>
                  </a:srgbClr>
                </a:solidFill>
                <a:latin typeface="+mn-lt"/>
                <a:ea typeface="Arial" charset="0"/>
                <a:cs typeface="Palatino"/>
              </a:rPr>
              <a:t>D</a:t>
            </a:r>
            <a:r>
              <a:rPr lang="en-US" sz="1400" kern="0" spc="0" dirty="0" smtClean="0">
                <a:solidFill>
                  <a:srgbClr val="333333">
                    <a:lumMod val="10000"/>
                    <a:lumOff val="90000"/>
                  </a:srgbClr>
                </a:solidFill>
                <a:latin typeface="+mn-lt"/>
                <a:ea typeface="Arial" charset="0"/>
                <a:cs typeface="Palatino"/>
              </a:rPr>
              <a:t>istricts </a:t>
            </a:r>
            <a:r>
              <a:rPr lang="en-US" sz="1400" kern="0" spc="0" dirty="0">
                <a:solidFill>
                  <a:srgbClr val="333333">
                    <a:lumMod val="10000"/>
                    <a:lumOff val="90000"/>
                  </a:srgbClr>
                </a:solidFill>
                <a:latin typeface="+mn-lt"/>
                <a:ea typeface="Arial" charset="0"/>
                <a:cs typeface="Palatino"/>
              </a:rPr>
              <a:t>(</a:t>
            </a:r>
            <a:r>
              <a:rPr lang="en-US" sz="1400" kern="0" spc="0" dirty="0" smtClean="0">
                <a:solidFill>
                  <a:srgbClr val="333333">
                    <a:lumMod val="10000"/>
                    <a:lumOff val="90000"/>
                  </a:srgbClr>
                </a:solidFill>
                <a:latin typeface="+mn-lt"/>
                <a:ea typeface="Arial" charset="0"/>
                <a:cs typeface="Palatino"/>
              </a:rPr>
              <a:t>BIDs) elsewhere.</a:t>
            </a:r>
          </a:p>
          <a:p>
            <a:pPr marL="285750" indent="-285750">
              <a:spcBef>
                <a:spcPts val="0"/>
              </a:spcBef>
              <a:buFont typeface="Arial"/>
              <a:buChar char="•"/>
            </a:pPr>
            <a:endParaRPr lang="en-US" sz="1400" kern="0" spc="0" dirty="0">
              <a:solidFill>
                <a:srgbClr val="333333">
                  <a:lumMod val="10000"/>
                  <a:lumOff val="90000"/>
                </a:srgbClr>
              </a:solidFill>
              <a:latin typeface="+mn-lt"/>
              <a:ea typeface="Arial" charset="0"/>
              <a:cs typeface="Palatino"/>
            </a:endParaRPr>
          </a:p>
          <a:p>
            <a:pPr marL="285750" indent="-285750">
              <a:spcBef>
                <a:spcPts val="0"/>
              </a:spcBef>
              <a:buFont typeface="Arial"/>
              <a:buChar char="•"/>
            </a:pPr>
            <a:r>
              <a:rPr lang="en-US" sz="1400" kern="0" spc="0" dirty="0">
                <a:solidFill>
                  <a:srgbClr val="333333">
                    <a:lumMod val="10000"/>
                    <a:lumOff val="90000"/>
                  </a:srgbClr>
                </a:solidFill>
                <a:ea typeface="Arial" charset="0"/>
                <a:cs typeface="Palatino"/>
              </a:rPr>
              <a:t>Place making, a growing focus of urban planning and design, is a multi- faceted approach that centers on both public and private open space while remaining contextually sensitive to the surrounding environment and people. </a:t>
            </a:r>
          </a:p>
        </p:txBody>
      </p:sp>
    </p:spTree>
    <p:extLst>
      <p:ext uri="{BB962C8B-B14F-4D97-AF65-F5344CB8AC3E}">
        <p14:creationId xmlns:p14="http://schemas.microsoft.com/office/powerpoint/2010/main" val="244060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AG_0210.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
        <p:nvSpPr>
          <p:cNvPr id="8" name="Title 6"/>
          <p:cNvSpPr txBox="1">
            <a:spLocks noGrp="1"/>
          </p:cNvSpPr>
          <p:nvPr>
            <p:ph type="title"/>
          </p:nvPr>
        </p:nvSpPr>
        <p:spPr>
          <a:xfrm>
            <a:off x="0" y="334859"/>
            <a:ext cx="6967425" cy="861774"/>
          </a:xfrm>
          <a:prstGeom prst="rect">
            <a:avLst/>
          </a:prstGeom>
          <a:solidFill>
            <a:schemeClr val="tx1">
              <a:lumMod val="85000"/>
              <a:lumOff val="15000"/>
              <a:alpha val="67000"/>
            </a:schemeClr>
          </a:solidFill>
        </p:spPr>
        <p:txBody>
          <a:bodyPr wrap="square" rtlCol="0">
            <a:spAutoFit/>
          </a:bodyPr>
          <a:lstStyle/>
          <a:p>
            <a:pPr>
              <a:spcBef>
                <a:spcPts val="0"/>
              </a:spcBef>
            </a:pPr>
            <a:r>
              <a:rPr lang="en-US" sz="3200" dirty="0">
                <a:solidFill>
                  <a:srgbClr val="EBEBEB"/>
                </a:solidFill>
                <a:ea typeface="Arial" charset="0"/>
              </a:rPr>
              <a:t>4. Work </a:t>
            </a:r>
            <a:r>
              <a:rPr lang="en-US" sz="3200" dirty="0" smtClean="0">
                <a:solidFill>
                  <a:srgbClr val="EBEBEB"/>
                </a:solidFill>
                <a:ea typeface="Arial" charset="0"/>
              </a:rPr>
              <a:t>Together</a:t>
            </a:r>
            <a:br>
              <a:rPr lang="en-US" sz="3200" dirty="0" smtClean="0">
                <a:solidFill>
                  <a:srgbClr val="EBEBEB"/>
                </a:solidFill>
                <a:ea typeface="Arial" charset="0"/>
              </a:rPr>
            </a:br>
            <a:r>
              <a:rPr lang="en-US" sz="1800" kern="0" spc="0" dirty="0" smtClean="0">
                <a:solidFill>
                  <a:srgbClr val="333333">
                    <a:lumMod val="10000"/>
                    <a:lumOff val="90000"/>
                  </a:srgbClr>
                </a:solidFill>
                <a:latin typeface="Palatino"/>
                <a:ea typeface="Arial" charset="0"/>
                <a:cs typeface="Palatino"/>
              </a:rPr>
              <a:t>Collaboration and Partnerships</a:t>
            </a:r>
            <a:endParaRPr lang="en-US" sz="1800" kern="0" spc="0" dirty="0">
              <a:solidFill>
                <a:srgbClr val="333333">
                  <a:lumMod val="10000"/>
                  <a:lumOff val="90000"/>
                </a:srgbClr>
              </a:solidFill>
              <a:latin typeface="Palatino"/>
              <a:ea typeface="Arial" charset="0"/>
              <a:cs typeface="Palatino"/>
            </a:endParaRPr>
          </a:p>
        </p:txBody>
      </p:sp>
      <p:sp>
        <p:nvSpPr>
          <p:cNvPr id="9" name="Title 6"/>
          <p:cNvSpPr txBox="1">
            <a:spLocks/>
          </p:cNvSpPr>
          <p:nvPr/>
        </p:nvSpPr>
        <p:spPr>
          <a:xfrm>
            <a:off x="-4" y="1413489"/>
            <a:ext cx="6967429" cy="3323987"/>
          </a:xfrm>
          <a:prstGeom prst="rect">
            <a:avLst/>
          </a:prstGeom>
          <a:solidFill>
            <a:srgbClr val="333333">
              <a:alpha val="67000"/>
            </a:srgbClr>
          </a:solidFill>
        </p:spPr>
        <p:txBody>
          <a:bodyPr vert="horz" wrap="square" lIns="91440" tIns="45720" rIns="91440" bIns="45720" rtlCol="0" anchor="t">
            <a:sp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285750" indent="-285750">
              <a:spcBef>
                <a:spcPts val="0"/>
              </a:spcBef>
              <a:buFont typeface="Arial"/>
              <a:buChar char="•"/>
            </a:pPr>
            <a:r>
              <a:rPr lang="en-US" sz="1400" kern="0" spc="0" dirty="0">
                <a:solidFill>
                  <a:srgbClr val="333333">
                    <a:lumMod val="10000"/>
                    <a:lumOff val="90000"/>
                  </a:srgbClr>
                </a:solidFill>
                <a:latin typeface="+mn-lt"/>
                <a:ea typeface="Arial" charset="0"/>
                <a:cs typeface="Palatino"/>
              </a:rPr>
              <a:t>T</a:t>
            </a:r>
            <a:r>
              <a:rPr lang="en-US" sz="1400" kern="0" spc="0" dirty="0" smtClean="0">
                <a:solidFill>
                  <a:srgbClr val="333333">
                    <a:lumMod val="10000"/>
                    <a:lumOff val="90000"/>
                  </a:srgbClr>
                </a:solidFill>
                <a:latin typeface="+mn-lt"/>
                <a:ea typeface="Arial" charset="0"/>
                <a:cs typeface="Palatino"/>
              </a:rPr>
              <a:t>he </a:t>
            </a:r>
            <a:r>
              <a:rPr lang="en-US" sz="1400" kern="0" spc="0" dirty="0">
                <a:solidFill>
                  <a:srgbClr val="333333">
                    <a:lumMod val="10000"/>
                    <a:lumOff val="90000"/>
                  </a:srgbClr>
                </a:solidFill>
                <a:latin typeface="+mn-lt"/>
                <a:ea typeface="Arial" charset="0"/>
                <a:cs typeface="Palatino"/>
              </a:rPr>
              <a:t>Philippines </a:t>
            </a:r>
            <a:r>
              <a:rPr lang="en-US" sz="1400" kern="0" spc="0" dirty="0" smtClean="0">
                <a:solidFill>
                  <a:srgbClr val="333333">
                    <a:lumMod val="10000"/>
                    <a:lumOff val="90000"/>
                  </a:srgbClr>
                </a:solidFill>
                <a:latin typeface="+mn-lt"/>
                <a:ea typeface="Arial" charset="0"/>
                <a:cs typeface="Palatino"/>
              </a:rPr>
              <a:t>with its </a:t>
            </a:r>
            <a:r>
              <a:rPr lang="en-US" sz="1400" kern="0" spc="0" dirty="0">
                <a:solidFill>
                  <a:srgbClr val="333333">
                    <a:lumMod val="10000"/>
                    <a:lumOff val="90000"/>
                  </a:srgbClr>
                </a:solidFill>
                <a:latin typeface="+mn-lt"/>
                <a:ea typeface="Arial" charset="0"/>
                <a:cs typeface="Palatino"/>
              </a:rPr>
              <a:t>expanding economy and a growing </a:t>
            </a:r>
            <a:r>
              <a:rPr lang="en-US" sz="1400" kern="0" spc="0" dirty="0" smtClean="0">
                <a:solidFill>
                  <a:srgbClr val="333333">
                    <a:lumMod val="10000"/>
                    <a:lumOff val="90000"/>
                  </a:srgbClr>
                </a:solidFill>
                <a:latin typeface="+mn-lt"/>
                <a:ea typeface="Arial" charset="0"/>
                <a:cs typeface="Palatino"/>
              </a:rPr>
              <a:t>population, has a great opportunity to move forward. Metro Manila needs to find ways to address its critical urban problems</a:t>
            </a:r>
            <a:r>
              <a:rPr lang="en-US" sz="1400" kern="0" spc="0" dirty="0">
                <a:solidFill>
                  <a:srgbClr val="333333">
                    <a:lumMod val="10000"/>
                    <a:lumOff val="90000"/>
                  </a:srgbClr>
                </a:solidFill>
                <a:latin typeface="+mn-lt"/>
                <a:ea typeface="Arial" charset="0"/>
                <a:cs typeface="Palatino"/>
              </a:rPr>
              <a:t> </a:t>
            </a:r>
            <a:r>
              <a:rPr lang="en-US" sz="1400" kern="0" spc="0" dirty="0" smtClean="0">
                <a:solidFill>
                  <a:srgbClr val="333333">
                    <a:lumMod val="10000"/>
                    <a:lumOff val="90000"/>
                  </a:srgbClr>
                </a:solidFill>
                <a:latin typeface="+mn-lt"/>
                <a:ea typeface="Arial" charset="0"/>
                <a:cs typeface="Palatino"/>
              </a:rPr>
              <a:t>such as transport and infrastructure despite lack of funding. </a:t>
            </a:r>
          </a:p>
          <a:p>
            <a:pPr marL="285750" indent="-285750">
              <a:spcBef>
                <a:spcPts val="0"/>
              </a:spcBef>
              <a:buFont typeface="Arial"/>
              <a:buChar char="•"/>
            </a:pPr>
            <a:endParaRPr lang="en-US" sz="1400" kern="0" spc="0" dirty="0">
              <a:solidFill>
                <a:srgbClr val="333333">
                  <a:lumMod val="10000"/>
                  <a:lumOff val="90000"/>
                </a:srgbClr>
              </a:solidFill>
              <a:latin typeface="+mn-lt"/>
              <a:ea typeface="Arial" charset="0"/>
              <a:cs typeface="Palatino"/>
            </a:endParaRPr>
          </a:p>
          <a:p>
            <a:pPr marL="285750" indent="-285750">
              <a:spcBef>
                <a:spcPts val="0"/>
              </a:spcBef>
              <a:buFont typeface="Arial"/>
              <a:buChar char="•"/>
            </a:pPr>
            <a:r>
              <a:rPr lang="en-US" sz="1400" kern="0" spc="0" dirty="0" smtClean="0">
                <a:solidFill>
                  <a:srgbClr val="333333">
                    <a:lumMod val="10000"/>
                    <a:lumOff val="90000"/>
                  </a:srgbClr>
                </a:solidFill>
                <a:latin typeface="+mn-lt"/>
                <a:ea typeface="Arial" charset="0"/>
                <a:cs typeface="Palatino"/>
              </a:rPr>
              <a:t>Public</a:t>
            </a:r>
            <a:r>
              <a:rPr lang="en-US" sz="1400" kern="0" spc="0" dirty="0">
                <a:solidFill>
                  <a:srgbClr val="333333">
                    <a:lumMod val="10000"/>
                    <a:lumOff val="90000"/>
                  </a:srgbClr>
                </a:solidFill>
                <a:latin typeface="+mn-lt"/>
                <a:ea typeface="Arial" charset="0"/>
                <a:cs typeface="Palatino"/>
              </a:rPr>
              <a:t>/private partnerships are a key tool for financing public projects in the </a:t>
            </a:r>
            <a:r>
              <a:rPr lang="en-US" sz="1400" kern="0" spc="0" dirty="0" smtClean="0">
                <a:solidFill>
                  <a:srgbClr val="333333">
                    <a:lumMod val="10000"/>
                    <a:lumOff val="90000"/>
                  </a:srgbClr>
                </a:solidFill>
                <a:latin typeface="+mn-lt"/>
                <a:ea typeface="Arial" charset="0"/>
                <a:cs typeface="Palatino"/>
              </a:rPr>
              <a:t>Philippines.</a:t>
            </a:r>
            <a:endParaRPr lang="en-US" sz="1400" kern="0" spc="0" dirty="0">
              <a:solidFill>
                <a:srgbClr val="333333">
                  <a:lumMod val="10000"/>
                  <a:lumOff val="90000"/>
                </a:srgbClr>
              </a:solidFill>
              <a:latin typeface="+mn-lt"/>
              <a:ea typeface="Arial" charset="0"/>
              <a:cs typeface="Palatino"/>
            </a:endParaRPr>
          </a:p>
          <a:p>
            <a:pPr marL="285750" indent="-285750">
              <a:spcBef>
                <a:spcPts val="0"/>
              </a:spcBef>
              <a:buFont typeface="Arial"/>
              <a:buChar char="•"/>
            </a:pPr>
            <a:endParaRPr lang="en-US" sz="1400" kern="0" spc="0" dirty="0">
              <a:solidFill>
                <a:srgbClr val="333333">
                  <a:lumMod val="10000"/>
                  <a:lumOff val="90000"/>
                </a:srgbClr>
              </a:solidFill>
              <a:latin typeface="+mn-lt"/>
              <a:ea typeface="Arial" charset="0"/>
              <a:cs typeface="Palatino"/>
            </a:endParaRPr>
          </a:p>
          <a:p>
            <a:pPr marL="285750" indent="-285750">
              <a:spcBef>
                <a:spcPts val="0"/>
              </a:spcBef>
              <a:buFont typeface="Arial"/>
              <a:buChar char="•"/>
            </a:pPr>
            <a:r>
              <a:rPr lang="en-US" sz="1400" kern="0" spc="0" dirty="0">
                <a:solidFill>
                  <a:srgbClr val="333333">
                    <a:lumMod val="10000"/>
                    <a:lumOff val="90000"/>
                  </a:srgbClr>
                </a:solidFill>
                <a:latin typeface="+mn-lt"/>
                <a:ea typeface="Arial" charset="0"/>
                <a:cs typeface="Palatino"/>
              </a:rPr>
              <a:t>A number of successful PPP projects exist in Metro Manila, which bodes well for future private investments. </a:t>
            </a:r>
            <a:endParaRPr lang="en-US" sz="1400" kern="0" spc="0" dirty="0" smtClean="0">
              <a:solidFill>
                <a:srgbClr val="333333">
                  <a:lumMod val="10000"/>
                  <a:lumOff val="90000"/>
                </a:srgbClr>
              </a:solidFill>
              <a:latin typeface="+mn-lt"/>
              <a:ea typeface="Arial" charset="0"/>
              <a:cs typeface="Palatino"/>
            </a:endParaRPr>
          </a:p>
          <a:p>
            <a:pPr marL="285750" indent="-285750">
              <a:spcBef>
                <a:spcPts val="0"/>
              </a:spcBef>
              <a:buFont typeface="Arial"/>
              <a:buChar char="•"/>
            </a:pPr>
            <a:endParaRPr lang="en-US" sz="1400" kern="0" spc="0" dirty="0" smtClean="0">
              <a:solidFill>
                <a:srgbClr val="333333">
                  <a:lumMod val="10000"/>
                  <a:lumOff val="90000"/>
                </a:srgbClr>
              </a:solidFill>
              <a:latin typeface="+mn-lt"/>
              <a:ea typeface="Arial" charset="0"/>
              <a:cs typeface="Palatino"/>
            </a:endParaRPr>
          </a:p>
          <a:p>
            <a:pPr marL="285750" indent="-285750">
              <a:spcBef>
                <a:spcPts val="0"/>
              </a:spcBef>
              <a:buFont typeface="Arial"/>
              <a:buChar char="•"/>
            </a:pPr>
            <a:r>
              <a:rPr lang="en-US" sz="1400" kern="0" spc="0" dirty="0" smtClean="0">
                <a:solidFill>
                  <a:srgbClr val="333333">
                    <a:lumMod val="10000"/>
                    <a:lumOff val="90000"/>
                  </a:srgbClr>
                </a:solidFill>
                <a:latin typeface="+mn-lt"/>
                <a:ea typeface="Arial" charset="0"/>
                <a:cs typeface="Palatino"/>
              </a:rPr>
              <a:t>No </a:t>
            </a:r>
            <a:r>
              <a:rPr lang="en-US" sz="1400" kern="0" spc="0" dirty="0">
                <a:solidFill>
                  <a:srgbClr val="333333">
                    <a:lumMod val="10000"/>
                    <a:lumOff val="90000"/>
                  </a:srgbClr>
                </a:solidFill>
                <a:latin typeface="+mn-lt"/>
                <a:ea typeface="Arial" charset="0"/>
                <a:cs typeface="Palatino"/>
              </a:rPr>
              <a:t>sustained dialogue exists between the public and private sectors to ensure that </a:t>
            </a:r>
            <a:r>
              <a:rPr lang="en-US" sz="1400" kern="0" spc="0" dirty="0" smtClean="0">
                <a:solidFill>
                  <a:srgbClr val="333333">
                    <a:lumMod val="10000"/>
                    <a:lumOff val="90000"/>
                  </a:srgbClr>
                </a:solidFill>
                <a:latin typeface="+mn-lt"/>
                <a:ea typeface="Arial" charset="0"/>
                <a:cs typeface="Palatino"/>
              </a:rPr>
              <a:t>the PPP process is streamlined. </a:t>
            </a:r>
          </a:p>
          <a:p>
            <a:pPr>
              <a:spcBef>
                <a:spcPts val="0"/>
              </a:spcBef>
            </a:pPr>
            <a:endParaRPr lang="en-US" sz="1400" kern="0" spc="0" dirty="0">
              <a:solidFill>
                <a:srgbClr val="333333">
                  <a:lumMod val="10000"/>
                  <a:lumOff val="90000"/>
                </a:srgbClr>
              </a:solidFill>
              <a:latin typeface="+mn-lt"/>
              <a:ea typeface="Arial" charset="0"/>
              <a:cs typeface="Palatino"/>
            </a:endParaRPr>
          </a:p>
          <a:p>
            <a:pPr marL="285750" indent="-285750">
              <a:spcBef>
                <a:spcPts val="0"/>
              </a:spcBef>
              <a:buFont typeface="Arial"/>
              <a:buChar char="•"/>
            </a:pPr>
            <a:r>
              <a:rPr lang="en-US" sz="1400" kern="0" spc="0" dirty="0" smtClean="0">
                <a:solidFill>
                  <a:srgbClr val="333333">
                    <a:lumMod val="10000"/>
                    <a:lumOff val="90000"/>
                  </a:srgbClr>
                </a:solidFill>
                <a:latin typeface="+mn-lt"/>
                <a:ea typeface="Arial" charset="0"/>
                <a:cs typeface="Palatino"/>
              </a:rPr>
              <a:t>Critical </a:t>
            </a:r>
            <a:r>
              <a:rPr lang="en-US" sz="1400" kern="0" spc="0" dirty="0">
                <a:solidFill>
                  <a:srgbClr val="333333">
                    <a:lumMod val="10000"/>
                    <a:lumOff val="90000"/>
                  </a:srgbClr>
                </a:solidFill>
                <a:latin typeface="+mn-lt"/>
                <a:ea typeface="Arial" charset="0"/>
                <a:cs typeface="Palatino"/>
              </a:rPr>
              <a:t>urban issues cannot be resolved through work conducted independently at the site-specific or district level</a:t>
            </a:r>
            <a:r>
              <a:rPr lang="en-US" sz="1400" kern="0" spc="0" dirty="0" smtClean="0">
                <a:solidFill>
                  <a:srgbClr val="333333">
                    <a:lumMod val="10000"/>
                    <a:lumOff val="90000"/>
                  </a:srgbClr>
                </a:solidFill>
                <a:latin typeface="+mn-lt"/>
                <a:ea typeface="Arial" charset="0"/>
                <a:cs typeface="Palatino"/>
              </a:rPr>
              <a:t>.</a:t>
            </a:r>
            <a:endParaRPr lang="en-US" sz="1400" kern="0" spc="0" dirty="0">
              <a:solidFill>
                <a:srgbClr val="333333">
                  <a:lumMod val="10000"/>
                  <a:lumOff val="90000"/>
                </a:srgbClr>
              </a:solidFill>
              <a:latin typeface="+mn-lt"/>
              <a:ea typeface="Arial" charset="0"/>
              <a:cs typeface="Palatino"/>
            </a:endParaRPr>
          </a:p>
        </p:txBody>
      </p:sp>
    </p:spTree>
    <p:extLst>
      <p:ext uri="{BB962C8B-B14F-4D97-AF65-F5344CB8AC3E}">
        <p14:creationId xmlns:p14="http://schemas.microsoft.com/office/powerpoint/2010/main" val="229016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AAG_0084.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
        <p:nvSpPr>
          <p:cNvPr id="8" name="Title 6"/>
          <p:cNvSpPr txBox="1">
            <a:spLocks noGrp="1"/>
          </p:cNvSpPr>
          <p:nvPr>
            <p:ph type="title"/>
          </p:nvPr>
        </p:nvSpPr>
        <p:spPr>
          <a:xfrm>
            <a:off x="0" y="334859"/>
            <a:ext cx="7780029" cy="861774"/>
          </a:xfrm>
          <a:prstGeom prst="rect">
            <a:avLst/>
          </a:prstGeom>
          <a:solidFill>
            <a:schemeClr val="tx1">
              <a:lumMod val="85000"/>
              <a:lumOff val="15000"/>
              <a:alpha val="67000"/>
            </a:schemeClr>
          </a:solidFill>
        </p:spPr>
        <p:txBody>
          <a:bodyPr wrap="square" rtlCol="0">
            <a:spAutoFit/>
          </a:bodyPr>
          <a:lstStyle/>
          <a:p>
            <a:pPr>
              <a:spcBef>
                <a:spcPts val="0"/>
              </a:spcBef>
            </a:pPr>
            <a:r>
              <a:rPr lang="en-US" sz="3200" dirty="0">
                <a:solidFill>
                  <a:srgbClr val="EBEBEB"/>
                </a:solidFill>
                <a:ea typeface="Arial" charset="0"/>
              </a:rPr>
              <a:t>5. Establish </a:t>
            </a:r>
            <a:r>
              <a:rPr lang="en-US" sz="3200" dirty="0" smtClean="0">
                <a:solidFill>
                  <a:srgbClr val="EBEBEB"/>
                </a:solidFill>
                <a:ea typeface="Arial" charset="0"/>
              </a:rPr>
              <a:t>Good Governance</a:t>
            </a:r>
            <a:br>
              <a:rPr lang="en-US" sz="3200" dirty="0" smtClean="0">
                <a:solidFill>
                  <a:srgbClr val="EBEBEB"/>
                </a:solidFill>
                <a:ea typeface="Arial" charset="0"/>
              </a:rPr>
            </a:br>
            <a:r>
              <a:rPr lang="en-US" sz="1800" kern="0" spc="0" dirty="0">
                <a:solidFill>
                  <a:srgbClr val="333333">
                    <a:lumMod val="10000"/>
                    <a:lumOff val="90000"/>
                  </a:srgbClr>
                </a:solidFill>
                <a:latin typeface="Palatino"/>
                <a:ea typeface="Arial" charset="0"/>
                <a:cs typeface="Palatino"/>
              </a:rPr>
              <a:t>A Streamlined Regulatory Framework and Effective </a:t>
            </a:r>
            <a:r>
              <a:rPr lang="en-US" sz="1800" kern="0" spc="0" dirty="0" smtClean="0">
                <a:solidFill>
                  <a:srgbClr val="333333">
                    <a:lumMod val="10000"/>
                    <a:lumOff val="90000"/>
                  </a:srgbClr>
                </a:solidFill>
                <a:latin typeface="Palatino"/>
                <a:ea typeface="Arial" charset="0"/>
                <a:cs typeface="Palatino"/>
              </a:rPr>
              <a:t>Development Control</a:t>
            </a:r>
            <a:endParaRPr lang="en-US" sz="1800" kern="0" spc="0" dirty="0">
              <a:solidFill>
                <a:srgbClr val="333333">
                  <a:lumMod val="10000"/>
                  <a:lumOff val="90000"/>
                </a:srgbClr>
              </a:solidFill>
              <a:latin typeface="Palatino"/>
              <a:ea typeface="Arial" charset="0"/>
              <a:cs typeface="Palatino"/>
            </a:endParaRPr>
          </a:p>
        </p:txBody>
      </p:sp>
      <p:sp>
        <p:nvSpPr>
          <p:cNvPr id="9" name="Title 6"/>
          <p:cNvSpPr txBox="1">
            <a:spLocks/>
          </p:cNvSpPr>
          <p:nvPr/>
        </p:nvSpPr>
        <p:spPr>
          <a:xfrm>
            <a:off x="-4" y="1413489"/>
            <a:ext cx="7780033" cy="2893100"/>
          </a:xfrm>
          <a:prstGeom prst="rect">
            <a:avLst/>
          </a:prstGeom>
          <a:solidFill>
            <a:srgbClr val="333333">
              <a:alpha val="67000"/>
            </a:srgbClr>
          </a:solidFill>
        </p:spPr>
        <p:txBody>
          <a:bodyPr vert="horz" wrap="square" lIns="91440" tIns="45720" rIns="91440" bIns="45720" rtlCol="0" anchor="t">
            <a:sp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285750" indent="-285750">
              <a:spcBef>
                <a:spcPts val="0"/>
              </a:spcBef>
              <a:buFont typeface="Arial"/>
              <a:buChar char="•"/>
            </a:pPr>
            <a:r>
              <a:rPr lang="en-US" sz="1400" kern="0" spc="0" dirty="0" smtClean="0">
                <a:solidFill>
                  <a:srgbClr val="333333">
                    <a:lumMod val="10000"/>
                    <a:lumOff val="90000"/>
                  </a:srgbClr>
                </a:solidFill>
                <a:latin typeface="+mn-lt"/>
                <a:ea typeface="Arial" charset="0"/>
                <a:cs typeface="Palatino"/>
              </a:rPr>
              <a:t>A committed </a:t>
            </a:r>
            <a:r>
              <a:rPr lang="en-US" sz="1400" kern="0" spc="0" dirty="0">
                <a:solidFill>
                  <a:srgbClr val="333333">
                    <a:lumMod val="10000"/>
                    <a:lumOff val="90000"/>
                  </a:srgbClr>
                </a:solidFill>
                <a:latin typeface="+mn-lt"/>
                <a:ea typeface="Arial" charset="0"/>
                <a:cs typeface="Palatino"/>
              </a:rPr>
              <a:t>city authority is essential in creating an efficient, </a:t>
            </a:r>
            <a:r>
              <a:rPr lang="en-US" sz="1400" kern="0" spc="0" dirty="0" smtClean="0">
                <a:solidFill>
                  <a:srgbClr val="333333">
                    <a:lumMod val="10000"/>
                    <a:lumOff val="90000"/>
                  </a:srgbClr>
                </a:solidFill>
                <a:latin typeface="+mn-lt"/>
                <a:ea typeface="Arial" charset="0"/>
                <a:cs typeface="Palatino"/>
              </a:rPr>
              <a:t>coordinated</a:t>
            </a:r>
            <a:r>
              <a:rPr lang="en-US" sz="1400" kern="0" spc="0" dirty="0">
                <a:solidFill>
                  <a:srgbClr val="333333">
                    <a:lumMod val="10000"/>
                    <a:lumOff val="90000"/>
                  </a:srgbClr>
                </a:solidFill>
                <a:latin typeface="+mn-lt"/>
                <a:ea typeface="Arial" charset="0"/>
                <a:cs typeface="Palatino"/>
              </a:rPr>
              <a:t>, and harmonious environment for living, working, and playing. </a:t>
            </a:r>
            <a:endParaRPr lang="en-US" sz="1400" kern="0" spc="0" dirty="0" smtClean="0">
              <a:solidFill>
                <a:srgbClr val="333333">
                  <a:lumMod val="10000"/>
                  <a:lumOff val="90000"/>
                </a:srgbClr>
              </a:solidFill>
              <a:latin typeface="+mn-lt"/>
              <a:ea typeface="Arial" charset="0"/>
              <a:cs typeface="Palatino"/>
            </a:endParaRPr>
          </a:p>
          <a:p>
            <a:pPr>
              <a:spcBef>
                <a:spcPts val="0"/>
              </a:spcBef>
            </a:pPr>
            <a:endParaRPr lang="en-US" sz="1400" kern="0" spc="0" dirty="0">
              <a:solidFill>
                <a:srgbClr val="333333">
                  <a:lumMod val="10000"/>
                  <a:lumOff val="90000"/>
                </a:srgbClr>
              </a:solidFill>
              <a:latin typeface="+mn-lt"/>
              <a:ea typeface="Arial" charset="0"/>
              <a:cs typeface="Palatino"/>
            </a:endParaRPr>
          </a:p>
          <a:p>
            <a:pPr marL="285750" indent="-285750">
              <a:spcBef>
                <a:spcPts val="0"/>
              </a:spcBef>
              <a:buFont typeface="Arial"/>
              <a:buChar char="•"/>
            </a:pPr>
            <a:r>
              <a:rPr lang="en-US" sz="1400" kern="0" spc="0" dirty="0">
                <a:solidFill>
                  <a:srgbClr val="333333">
                    <a:lumMod val="10000"/>
                    <a:lumOff val="90000"/>
                  </a:srgbClr>
                </a:solidFill>
                <a:latin typeface="+mn-lt"/>
                <a:ea typeface="Arial" charset="0"/>
                <a:cs typeface="Palatino"/>
              </a:rPr>
              <a:t>U</a:t>
            </a:r>
            <a:r>
              <a:rPr lang="en-US" sz="1400" kern="0" spc="0" dirty="0" smtClean="0">
                <a:solidFill>
                  <a:srgbClr val="333333">
                    <a:lumMod val="10000"/>
                    <a:lumOff val="90000"/>
                  </a:srgbClr>
                </a:solidFill>
                <a:latin typeface="+mn-lt"/>
                <a:ea typeface="Arial" charset="0"/>
                <a:cs typeface="Palatino"/>
              </a:rPr>
              <a:t>neven </a:t>
            </a:r>
            <a:r>
              <a:rPr lang="en-US" sz="1400" kern="0" spc="0" dirty="0">
                <a:solidFill>
                  <a:srgbClr val="333333">
                    <a:lumMod val="10000"/>
                    <a:lumOff val="90000"/>
                  </a:srgbClr>
                </a:solidFill>
                <a:latin typeface="+mn-lt"/>
                <a:ea typeface="Arial" charset="0"/>
                <a:cs typeface="Palatino"/>
              </a:rPr>
              <a:t>distribution of financial </a:t>
            </a:r>
            <a:r>
              <a:rPr lang="en-US" sz="1400" kern="0" spc="0" dirty="0" smtClean="0">
                <a:solidFill>
                  <a:srgbClr val="333333">
                    <a:lumMod val="10000"/>
                    <a:lumOff val="90000"/>
                  </a:srgbClr>
                </a:solidFill>
                <a:latin typeface="+mn-lt"/>
                <a:ea typeface="Arial" charset="0"/>
                <a:cs typeface="Palatino"/>
              </a:rPr>
              <a:t>resources between cities like </a:t>
            </a:r>
            <a:r>
              <a:rPr lang="en-US" sz="1400" kern="0" spc="0" dirty="0">
                <a:solidFill>
                  <a:srgbClr val="333333">
                    <a:lumMod val="10000"/>
                    <a:lumOff val="90000"/>
                  </a:srgbClr>
                </a:solidFill>
                <a:latin typeface="+mn-lt"/>
                <a:ea typeface="Arial" charset="0"/>
                <a:cs typeface="Palatino"/>
              </a:rPr>
              <a:t>Makati and </a:t>
            </a:r>
            <a:r>
              <a:rPr lang="en-US" sz="1400" kern="0" spc="0" dirty="0" err="1" smtClean="0">
                <a:solidFill>
                  <a:srgbClr val="333333">
                    <a:lumMod val="10000"/>
                    <a:lumOff val="90000"/>
                  </a:srgbClr>
                </a:solidFill>
                <a:latin typeface="+mn-lt"/>
                <a:ea typeface="Arial" charset="0"/>
                <a:cs typeface="Palatino"/>
              </a:rPr>
              <a:t>Taguig</a:t>
            </a:r>
            <a:r>
              <a:rPr lang="en-US" sz="1400" kern="0" spc="0" dirty="0" smtClean="0">
                <a:solidFill>
                  <a:srgbClr val="333333">
                    <a:lumMod val="10000"/>
                    <a:lumOff val="90000"/>
                  </a:srgbClr>
                </a:solidFill>
                <a:latin typeface="+mn-lt"/>
                <a:ea typeface="Arial" charset="0"/>
                <a:cs typeface="Palatino"/>
              </a:rPr>
              <a:t> is an issue that needs to be resolved, with a more streamlined regulatory framework and effective development control. </a:t>
            </a:r>
            <a:endParaRPr lang="en-US" sz="1400" kern="0" spc="0" dirty="0">
              <a:solidFill>
                <a:srgbClr val="333333">
                  <a:lumMod val="10000"/>
                  <a:lumOff val="90000"/>
                </a:srgbClr>
              </a:solidFill>
              <a:latin typeface="+mn-lt"/>
              <a:ea typeface="Arial" charset="0"/>
              <a:cs typeface="Palatino"/>
            </a:endParaRPr>
          </a:p>
          <a:p>
            <a:pPr>
              <a:spcBef>
                <a:spcPts val="0"/>
              </a:spcBef>
            </a:pPr>
            <a:endParaRPr lang="en-US" sz="1400" kern="0" spc="0" dirty="0">
              <a:solidFill>
                <a:srgbClr val="333333">
                  <a:lumMod val="10000"/>
                  <a:lumOff val="90000"/>
                </a:srgbClr>
              </a:solidFill>
              <a:latin typeface="+mn-lt"/>
              <a:ea typeface="Arial" charset="0"/>
              <a:cs typeface="Palatino"/>
            </a:endParaRPr>
          </a:p>
          <a:p>
            <a:pPr marL="285750" indent="-285750">
              <a:spcBef>
                <a:spcPts val="0"/>
              </a:spcBef>
              <a:buFont typeface="Arial"/>
              <a:buChar char="•"/>
            </a:pPr>
            <a:r>
              <a:rPr lang="en-US" sz="1400" kern="0" spc="0" dirty="0" smtClean="0">
                <a:solidFill>
                  <a:srgbClr val="333333">
                    <a:lumMod val="10000"/>
                    <a:lumOff val="90000"/>
                  </a:srgbClr>
                </a:solidFill>
                <a:latin typeface="+mn-lt"/>
                <a:ea typeface="Arial" charset="0"/>
                <a:cs typeface="Palatino"/>
              </a:rPr>
              <a:t>Strong leadership and good governance will help Metro Manila formulate </a:t>
            </a:r>
            <a:r>
              <a:rPr lang="en-US" sz="1400" kern="0" spc="0" dirty="0">
                <a:solidFill>
                  <a:srgbClr val="333333">
                    <a:lumMod val="10000"/>
                    <a:lumOff val="90000"/>
                  </a:srgbClr>
                </a:solidFill>
                <a:latin typeface="+mn-lt"/>
                <a:ea typeface="Arial" charset="0"/>
                <a:cs typeface="Palatino"/>
              </a:rPr>
              <a:t>and </a:t>
            </a:r>
            <a:r>
              <a:rPr lang="en-US" sz="1400" kern="0" spc="0" dirty="0" smtClean="0">
                <a:solidFill>
                  <a:srgbClr val="333333">
                    <a:lumMod val="10000"/>
                    <a:lumOff val="90000"/>
                  </a:srgbClr>
                </a:solidFill>
                <a:latin typeface="+mn-lt"/>
                <a:ea typeface="Arial" charset="0"/>
                <a:cs typeface="Palatino"/>
              </a:rPr>
              <a:t>implement a </a:t>
            </a:r>
            <a:r>
              <a:rPr lang="en-US" sz="1400" kern="0" spc="0" dirty="0">
                <a:solidFill>
                  <a:srgbClr val="333333">
                    <a:lumMod val="10000"/>
                    <a:lumOff val="90000"/>
                  </a:srgbClr>
                </a:solidFill>
                <a:latin typeface="+mn-lt"/>
                <a:ea typeface="Arial" charset="0"/>
                <a:cs typeface="Palatino"/>
              </a:rPr>
              <a:t>master plan, as well as </a:t>
            </a:r>
            <a:r>
              <a:rPr lang="en-US" sz="1400" kern="0" spc="0" dirty="0" smtClean="0">
                <a:solidFill>
                  <a:srgbClr val="333333">
                    <a:lumMod val="10000"/>
                    <a:lumOff val="90000"/>
                  </a:srgbClr>
                </a:solidFill>
                <a:latin typeface="+mn-lt"/>
                <a:ea typeface="Arial" charset="0"/>
                <a:cs typeface="Palatino"/>
              </a:rPr>
              <a:t>resolve </a:t>
            </a:r>
            <a:r>
              <a:rPr lang="en-US" sz="1400" kern="0" spc="0" dirty="0">
                <a:solidFill>
                  <a:srgbClr val="333333">
                    <a:lumMod val="10000"/>
                    <a:lumOff val="90000"/>
                  </a:srgbClr>
                </a:solidFill>
                <a:latin typeface="+mn-lt"/>
                <a:ea typeface="Arial" charset="0"/>
                <a:cs typeface="Palatino"/>
              </a:rPr>
              <a:t>of land use and transport planning matters</a:t>
            </a:r>
            <a:r>
              <a:rPr lang="en-US" sz="1400" kern="0" spc="0" dirty="0" smtClean="0">
                <a:solidFill>
                  <a:srgbClr val="333333">
                    <a:lumMod val="10000"/>
                    <a:lumOff val="90000"/>
                  </a:srgbClr>
                </a:solidFill>
                <a:latin typeface="+mn-lt"/>
                <a:ea typeface="Arial" charset="0"/>
                <a:cs typeface="Palatino"/>
              </a:rPr>
              <a:t>.</a:t>
            </a:r>
          </a:p>
          <a:p>
            <a:pPr marL="285750" indent="-285750">
              <a:spcBef>
                <a:spcPts val="0"/>
              </a:spcBef>
              <a:buFont typeface="Arial"/>
              <a:buChar char="•"/>
            </a:pPr>
            <a:endParaRPr lang="en-US" sz="1400" kern="0" spc="0" dirty="0" smtClean="0">
              <a:solidFill>
                <a:srgbClr val="333333">
                  <a:lumMod val="10000"/>
                  <a:lumOff val="90000"/>
                </a:srgbClr>
              </a:solidFill>
              <a:latin typeface="+mn-lt"/>
              <a:ea typeface="Arial" charset="0"/>
              <a:cs typeface="Palatino"/>
            </a:endParaRPr>
          </a:p>
          <a:p>
            <a:pPr marL="285750" indent="-285750">
              <a:spcBef>
                <a:spcPts val="0"/>
              </a:spcBef>
              <a:buFont typeface="Arial"/>
              <a:buChar char="•"/>
            </a:pPr>
            <a:r>
              <a:rPr lang="en-US" sz="1400" kern="0" spc="0" dirty="0">
                <a:solidFill>
                  <a:srgbClr val="333333">
                    <a:lumMod val="10000"/>
                    <a:lumOff val="90000"/>
                  </a:srgbClr>
                </a:solidFill>
                <a:ea typeface="Arial" charset="0"/>
                <a:cs typeface="Palatino"/>
              </a:rPr>
              <a:t>As MMDA becomes stronger and more powerful, the authority will be able to carry out planning and other duties mandated more effectively. </a:t>
            </a:r>
          </a:p>
          <a:p>
            <a:pPr>
              <a:spcBef>
                <a:spcPts val="0"/>
              </a:spcBef>
            </a:pPr>
            <a:r>
              <a:rPr lang="en-US" sz="1400" kern="0" spc="0" dirty="0" smtClean="0">
                <a:solidFill>
                  <a:srgbClr val="333333">
                    <a:lumMod val="10000"/>
                    <a:lumOff val="90000"/>
                  </a:srgbClr>
                </a:solidFill>
                <a:latin typeface="+mn-lt"/>
                <a:ea typeface="Arial" charset="0"/>
                <a:cs typeface="Palatino"/>
              </a:rPr>
              <a:t> </a:t>
            </a:r>
            <a:endParaRPr lang="en-US" sz="1400" kern="0" spc="0" dirty="0">
              <a:solidFill>
                <a:srgbClr val="333333">
                  <a:lumMod val="10000"/>
                  <a:lumOff val="90000"/>
                </a:srgbClr>
              </a:solidFill>
              <a:latin typeface="+mn-lt"/>
              <a:ea typeface="Arial" charset="0"/>
              <a:cs typeface="Palatino"/>
            </a:endParaRPr>
          </a:p>
        </p:txBody>
      </p:sp>
    </p:spTree>
    <p:extLst>
      <p:ext uri="{BB962C8B-B14F-4D97-AF65-F5344CB8AC3E}">
        <p14:creationId xmlns:p14="http://schemas.microsoft.com/office/powerpoint/2010/main" val="4210387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Rizal Park photo.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
        <p:nvSpPr>
          <p:cNvPr id="8" name="Title 6"/>
          <p:cNvSpPr txBox="1">
            <a:spLocks noGrp="1"/>
          </p:cNvSpPr>
          <p:nvPr>
            <p:ph type="title"/>
          </p:nvPr>
        </p:nvSpPr>
        <p:spPr>
          <a:xfrm>
            <a:off x="0" y="334859"/>
            <a:ext cx="6967425" cy="861774"/>
          </a:xfrm>
          <a:prstGeom prst="rect">
            <a:avLst/>
          </a:prstGeom>
          <a:solidFill>
            <a:schemeClr val="tx1">
              <a:lumMod val="85000"/>
              <a:lumOff val="15000"/>
              <a:alpha val="67000"/>
            </a:schemeClr>
          </a:solidFill>
        </p:spPr>
        <p:txBody>
          <a:bodyPr wrap="square" rtlCol="0">
            <a:spAutoFit/>
          </a:bodyPr>
          <a:lstStyle/>
          <a:p>
            <a:pPr>
              <a:spcBef>
                <a:spcPts val="0"/>
              </a:spcBef>
            </a:pPr>
            <a:r>
              <a:rPr lang="en-US" sz="3200" dirty="0">
                <a:solidFill>
                  <a:srgbClr val="EBEBEB"/>
                </a:solidFill>
                <a:ea typeface="Arial" charset="0"/>
              </a:rPr>
              <a:t>6. Engage </a:t>
            </a:r>
            <a:r>
              <a:rPr lang="en-US" sz="3200" dirty="0" smtClean="0">
                <a:solidFill>
                  <a:srgbClr val="EBEBEB"/>
                </a:solidFill>
                <a:ea typeface="Arial" charset="0"/>
              </a:rPr>
              <a:t>Everyone</a:t>
            </a:r>
            <a:br>
              <a:rPr lang="en-US" sz="3200" dirty="0" smtClean="0">
                <a:solidFill>
                  <a:srgbClr val="EBEBEB"/>
                </a:solidFill>
                <a:ea typeface="Arial" charset="0"/>
              </a:rPr>
            </a:br>
            <a:r>
              <a:rPr lang="en-US" sz="1800" kern="0" spc="0" dirty="0">
                <a:solidFill>
                  <a:srgbClr val="333333">
                    <a:lumMod val="10000"/>
                    <a:lumOff val="90000"/>
                  </a:srgbClr>
                </a:solidFill>
                <a:latin typeface="Palatino"/>
                <a:ea typeface="Arial" charset="0"/>
                <a:cs typeface="Palatino"/>
              </a:rPr>
              <a:t>An Inclusive, Participatory, and Transparent Process </a:t>
            </a:r>
          </a:p>
        </p:txBody>
      </p:sp>
      <p:sp>
        <p:nvSpPr>
          <p:cNvPr id="9" name="Title 6"/>
          <p:cNvSpPr txBox="1">
            <a:spLocks/>
          </p:cNvSpPr>
          <p:nvPr/>
        </p:nvSpPr>
        <p:spPr>
          <a:xfrm>
            <a:off x="-4" y="1413489"/>
            <a:ext cx="6967429" cy="2893100"/>
          </a:xfrm>
          <a:prstGeom prst="rect">
            <a:avLst/>
          </a:prstGeom>
          <a:solidFill>
            <a:srgbClr val="333333">
              <a:alpha val="67000"/>
            </a:srgbClr>
          </a:solidFill>
        </p:spPr>
        <p:txBody>
          <a:bodyPr vert="horz" wrap="square" lIns="91440" tIns="45720" rIns="91440" bIns="45720" rtlCol="0" anchor="t">
            <a:sp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285750" indent="-285750">
              <a:spcBef>
                <a:spcPts val="0"/>
              </a:spcBef>
              <a:buFont typeface="Arial"/>
              <a:buChar char="•"/>
            </a:pPr>
            <a:r>
              <a:rPr lang="en-US" sz="1400" kern="0" spc="0" dirty="0">
                <a:solidFill>
                  <a:srgbClr val="333333">
                    <a:lumMod val="10000"/>
                    <a:lumOff val="90000"/>
                  </a:srgbClr>
                </a:solidFill>
                <a:latin typeface="+mn-lt"/>
                <a:ea typeface="Arial" charset="0"/>
                <a:cs typeface="Palatino"/>
              </a:rPr>
              <a:t>It takes time to develop public participation to the extent that </a:t>
            </a:r>
            <a:r>
              <a:rPr lang="en-US" sz="1400" kern="0" spc="0" dirty="0" smtClean="0">
                <a:solidFill>
                  <a:srgbClr val="333333">
                    <a:lumMod val="10000"/>
                    <a:lumOff val="90000"/>
                  </a:srgbClr>
                </a:solidFill>
                <a:latin typeface="+mn-lt"/>
                <a:ea typeface="Arial" charset="0"/>
                <a:cs typeface="Palatino"/>
              </a:rPr>
              <a:t>community </a:t>
            </a:r>
            <a:r>
              <a:rPr lang="en-US" sz="1400" kern="0" spc="0" dirty="0">
                <a:solidFill>
                  <a:srgbClr val="333333">
                    <a:lumMod val="10000"/>
                    <a:lumOff val="90000"/>
                  </a:srgbClr>
                </a:solidFill>
                <a:latin typeface="+mn-lt"/>
                <a:ea typeface="Arial" charset="0"/>
                <a:cs typeface="Palatino"/>
              </a:rPr>
              <a:t>members trust that their input is valued and will play a role in public planning. </a:t>
            </a:r>
            <a:endParaRPr lang="en-US" sz="1400" kern="0" spc="0" dirty="0" smtClean="0">
              <a:solidFill>
                <a:srgbClr val="333333">
                  <a:lumMod val="10000"/>
                  <a:lumOff val="90000"/>
                </a:srgbClr>
              </a:solidFill>
              <a:latin typeface="+mn-lt"/>
              <a:ea typeface="Arial" charset="0"/>
              <a:cs typeface="Palatino"/>
            </a:endParaRPr>
          </a:p>
          <a:p>
            <a:pPr>
              <a:spcBef>
                <a:spcPts val="0"/>
              </a:spcBef>
            </a:pPr>
            <a:endParaRPr lang="en-US" sz="1400" kern="0" spc="0" dirty="0">
              <a:solidFill>
                <a:srgbClr val="333333">
                  <a:lumMod val="10000"/>
                  <a:lumOff val="90000"/>
                </a:srgbClr>
              </a:solidFill>
              <a:latin typeface="+mn-lt"/>
              <a:ea typeface="Arial" charset="0"/>
              <a:cs typeface="Palatino"/>
            </a:endParaRPr>
          </a:p>
          <a:p>
            <a:pPr marL="285750" indent="-285750">
              <a:spcBef>
                <a:spcPts val="0"/>
              </a:spcBef>
              <a:buFont typeface="Arial"/>
              <a:buChar char="•"/>
            </a:pPr>
            <a:r>
              <a:rPr lang="en-US" sz="1400" kern="0" spc="0" dirty="0">
                <a:solidFill>
                  <a:srgbClr val="333333">
                    <a:lumMod val="10000"/>
                    <a:lumOff val="90000"/>
                  </a:srgbClr>
                </a:solidFill>
                <a:latin typeface="+mn-lt"/>
                <a:ea typeface="Arial" charset="0"/>
                <a:cs typeface="Palatino"/>
              </a:rPr>
              <a:t>It is imperative that Metro Manila take a participatory and inclusive </a:t>
            </a:r>
            <a:r>
              <a:rPr lang="en-US" sz="1400" kern="0" spc="0" dirty="0" smtClean="0">
                <a:solidFill>
                  <a:srgbClr val="333333">
                    <a:lumMod val="10000"/>
                    <a:lumOff val="90000"/>
                  </a:srgbClr>
                </a:solidFill>
                <a:latin typeface="+mn-lt"/>
                <a:ea typeface="Arial" charset="0"/>
                <a:cs typeface="Palatino"/>
              </a:rPr>
              <a:t>approach </a:t>
            </a:r>
            <a:r>
              <a:rPr lang="en-US" sz="1400" kern="0" spc="0" dirty="0">
                <a:solidFill>
                  <a:srgbClr val="333333">
                    <a:lumMod val="10000"/>
                    <a:lumOff val="90000"/>
                  </a:srgbClr>
                </a:solidFill>
                <a:latin typeface="+mn-lt"/>
                <a:ea typeface="Arial" charset="0"/>
                <a:cs typeface="Palatino"/>
              </a:rPr>
              <a:t>to community planning and </a:t>
            </a:r>
            <a:r>
              <a:rPr lang="en-US" sz="1400" kern="0" spc="0" dirty="0" smtClean="0">
                <a:solidFill>
                  <a:srgbClr val="333333">
                    <a:lumMod val="10000"/>
                    <a:lumOff val="90000"/>
                  </a:srgbClr>
                </a:solidFill>
                <a:latin typeface="+mn-lt"/>
                <a:ea typeface="Arial" charset="0"/>
                <a:cs typeface="Palatino"/>
              </a:rPr>
              <a:t>development.</a:t>
            </a:r>
            <a:endParaRPr lang="en-US" sz="1400" kern="0" spc="0" dirty="0">
              <a:solidFill>
                <a:srgbClr val="333333">
                  <a:lumMod val="10000"/>
                  <a:lumOff val="90000"/>
                </a:srgbClr>
              </a:solidFill>
              <a:latin typeface="+mn-lt"/>
              <a:ea typeface="Arial" charset="0"/>
              <a:cs typeface="Palatino"/>
            </a:endParaRPr>
          </a:p>
          <a:p>
            <a:pPr>
              <a:spcBef>
                <a:spcPts val="0"/>
              </a:spcBef>
            </a:pPr>
            <a:endParaRPr lang="en-US" sz="1400" kern="0" spc="0" dirty="0" smtClean="0">
              <a:solidFill>
                <a:srgbClr val="333333">
                  <a:lumMod val="10000"/>
                  <a:lumOff val="90000"/>
                </a:srgbClr>
              </a:solidFill>
              <a:latin typeface="+mn-lt"/>
              <a:ea typeface="Arial" charset="0"/>
              <a:cs typeface="Palatino"/>
            </a:endParaRPr>
          </a:p>
          <a:p>
            <a:pPr marL="285750" indent="-285750">
              <a:spcBef>
                <a:spcPts val="0"/>
              </a:spcBef>
              <a:buFont typeface="Arial"/>
              <a:buChar char="•"/>
            </a:pPr>
            <a:r>
              <a:rPr lang="en-US" sz="1400" kern="0" spc="0" dirty="0">
                <a:solidFill>
                  <a:srgbClr val="333333">
                    <a:lumMod val="10000"/>
                    <a:lumOff val="90000"/>
                  </a:srgbClr>
                </a:solidFill>
                <a:latin typeface="+mn-lt"/>
                <a:ea typeface="Arial" charset="0"/>
                <a:cs typeface="Palatino"/>
              </a:rPr>
              <a:t>MMDA’s Metro Manila </a:t>
            </a:r>
            <a:r>
              <a:rPr lang="en-US" sz="1400" kern="0" spc="0" dirty="0" err="1">
                <a:solidFill>
                  <a:srgbClr val="333333">
                    <a:lumMod val="10000"/>
                    <a:lumOff val="90000"/>
                  </a:srgbClr>
                </a:solidFill>
                <a:latin typeface="+mn-lt"/>
                <a:ea typeface="Arial" charset="0"/>
                <a:cs typeface="Palatino"/>
              </a:rPr>
              <a:t>Greenprint</a:t>
            </a:r>
            <a:r>
              <a:rPr lang="en-US" sz="1400" kern="0" spc="0" dirty="0">
                <a:solidFill>
                  <a:srgbClr val="333333">
                    <a:lumMod val="10000"/>
                    <a:lumOff val="90000"/>
                  </a:srgbClr>
                </a:solidFill>
                <a:latin typeface="+mn-lt"/>
                <a:ea typeface="Arial" charset="0"/>
                <a:cs typeface="Palatino"/>
              </a:rPr>
              <a:t> 2030 planning strategy study, begun in 2012, is </a:t>
            </a:r>
            <a:r>
              <a:rPr lang="en-US" sz="1400" kern="0" spc="0" dirty="0" smtClean="0">
                <a:solidFill>
                  <a:srgbClr val="333333">
                    <a:lumMod val="10000"/>
                    <a:lumOff val="90000"/>
                  </a:srgbClr>
                </a:solidFill>
                <a:latin typeface="+mn-lt"/>
                <a:ea typeface="Arial" charset="0"/>
                <a:cs typeface="Palatino"/>
              </a:rPr>
              <a:t>a step in the right direction, engaging </a:t>
            </a:r>
            <a:r>
              <a:rPr lang="en-US" sz="1400" kern="0" spc="0" dirty="0">
                <a:solidFill>
                  <a:srgbClr val="333333">
                    <a:lumMod val="10000"/>
                    <a:lumOff val="90000"/>
                  </a:srgbClr>
                </a:solidFill>
                <a:latin typeface="+mn-lt"/>
                <a:ea typeface="Arial" charset="0"/>
                <a:cs typeface="Palatino"/>
              </a:rPr>
              <a:t>key </a:t>
            </a:r>
            <a:r>
              <a:rPr lang="en-US" sz="1400" kern="0" spc="0" dirty="0" smtClean="0">
                <a:solidFill>
                  <a:srgbClr val="333333">
                    <a:lumMod val="10000"/>
                    <a:lumOff val="90000"/>
                  </a:srgbClr>
                </a:solidFill>
                <a:latin typeface="+mn-lt"/>
                <a:ea typeface="Arial" charset="0"/>
                <a:cs typeface="Palatino"/>
              </a:rPr>
              <a:t>stakeholders in </a:t>
            </a:r>
            <a:r>
              <a:rPr lang="en-US" sz="1400" kern="0" spc="0" dirty="0">
                <a:solidFill>
                  <a:srgbClr val="333333">
                    <a:lumMod val="10000"/>
                    <a:lumOff val="90000"/>
                  </a:srgbClr>
                </a:solidFill>
                <a:latin typeface="+mn-lt"/>
                <a:ea typeface="Arial" charset="0"/>
                <a:cs typeface="Palatino"/>
              </a:rPr>
              <a:t>order to boost its </a:t>
            </a:r>
            <a:r>
              <a:rPr lang="en-US" sz="1400" kern="0" spc="0" dirty="0" smtClean="0">
                <a:solidFill>
                  <a:srgbClr val="333333">
                    <a:lumMod val="10000"/>
                    <a:lumOff val="90000"/>
                  </a:srgbClr>
                </a:solidFill>
                <a:latin typeface="+mn-lt"/>
                <a:ea typeface="Arial" charset="0"/>
                <a:cs typeface="Palatino"/>
              </a:rPr>
              <a:t>regional competitiveness</a:t>
            </a:r>
            <a:r>
              <a:rPr lang="en-US" sz="1400" kern="0" spc="0" dirty="0">
                <a:solidFill>
                  <a:srgbClr val="333333">
                    <a:lumMod val="10000"/>
                    <a:lumOff val="90000"/>
                  </a:srgbClr>
                </a:solidFill>
                <a:latin typeface="+mn-lt"/>
                <a:ea typeface="Arial" charset="0"/>
                <a:cs typeface="Palatino"/>
              </a:rPr>
              <a:t>. </a:t>
            </a:r>
          </a:p>
          <a:p>
            <a:pPr marL="285750" indent="-285750">
              <a:spcBef>
                <a:spcPts val="0"/>
              </a:spcBef>
              <a:buFont typeface="Arial"/>
              <a:buChar char="•"/>
            </a:pPr>
            <a:endParaRPr lang="en-US" sz="1400" kern="0" spc="0" dirty="0">
              <a:solidFill>
                <a:srgbClr val="333333">
                  <a:lumMod val="10000"/>
                  <a:lumOff val="90000"/>
                </a:srgbClr>
              </a:solidFill>
              <a:latin typeface="+mn-lt"/>
              <a:ea typeface="Arial" charset="0"/>
              <a:cs typeface="Palatino"/>
            </a:endParaRPr>
          </a:p>
          <a:p>
            <a:pPr marL="285750" indent="-285750">
              <a:spcBef>
                <a:spcPts val="0"/>
              </a:spcBef>
              <a:buFont typeface="Arial"/>
              <a:buChar char="•"/>
            </a:pPr>
            <a:r>
              <a:rPr lang="en-US" sz="1400" kern="0" spc="0" dirty="0">
                <a:solidFill>
                  <a:srgbClr val="333333">
                    <a:lumMod val="10000"/>
                    <a:lumOff val="90000"/>
                  </a:srgbClr>
                </a:solidFill>
                <a:latin typeface="+mn-lt"/>
                <a:ea typeface="Arial" charset="0"/>
                <a:cs typeface="Palatino"/>
              </a:rPr>
              <a:t>ULI also </a:t>
            </a:r>
            <a:r>
              <a:rPr lang="en-US" sz="1400" kern="0" spc="0" dirty="0" smtClean="0">
                <a:solidFill>
                  <a:srgbClr val="333333">
                    <a:lumMod val="10000"/>
                    <a:lumOff val="90000"/>
                  </a:srgbClr>
                </a:solidFill>
                <a:latin typeface="+mn-lt"/>
                <a:ea typeface="Arial" charset="0"/>
                <a:cs typeface="Palatino"/>
              </a:rPr>
              <a:t>invited various </a:t>
            </a:r>
            <a:r>
              <a:rPr lang="en-US" sz="1400" kern="0" spc="0" dirty="0">
                <a:solidFill>
                  <a:srgbClr val="333333">
                    <a:lumMod val="10000"/>
                    <a:lumOff val="90000"/>
                  </a:srgbClr>
                </a:solidFill>
                <a:latin typeface="+mn-lt"/>
                <a:ea typeface="Arial" charset="0"/>
                <a:cs typeface="Palatino"/>
              </a:rPr>
              <a:t>stakeholders from various backgrounds to participate in </a:t>
            </a:r>
            <a:r>
              <a:rPr lang="en-US" sz="1400" kern="0" spc="0" dirty="0" smtClean="0">
                <a:solidFill>
                  <a:srgbClr val="333333">
                    <a:lumMod val="10000"/>
                    <a:lumOff val="90000"/>
                  </a:srgbClr>
                </a:solidFill>
                <a:latin typeface="+mn-lt"/>
                <a:ea typeface="Arial" charset="0"/>
                <a:cs typeface="Palatino"/>
              </a:rPr>
              <a:t>formulating </a:t>
            </a:r>
            <a:r>
              <a:rPr lang="en-US" sz="1400" kern="0" spc="0" dirty="0">
                <a:solidFill>
                  <a:srgbClr val="333333">
                    <a:lumMod val="10000"/>
                    <a:lumOff val="90000"/>
                  </a:srgbClr>
                </a:solidFill>
                <a:latin typeface="+mn-lt"/>
                <a:ea typeface="Arial" charset="0"/>
                <a:cs typeface="Palatino"/>
              </a:rPr>
              <a:t>the Ten Principles for Sustainable Development of Metro Manila’s New Urban Core. </a:t>
            </a:r>
          </a:p>
        </p:txBody>
      </p:sp>
    </p:spTree>
    <p:extLst>
      <p:ext uri="{BB962C8B-B14F-4D97-AF65-F5344CB8AC3E}">
        <p14:creationId xmlns:p14="http://schemas.microsoft.com/office/powerpoint/2010/main" val="360460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kills Training at TRC 029.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
        <p:nvSpPr>
          <p:cNvPr id="8" name="Title 6"/>
          <p:cNvSpPr txBox="1">
            <a:spLocks noGrp="1"/>
          </p:cNvSpPr>
          <p:nvPr>
            <p:ph type="title"/>
          </p:nvPr>
        </p:nvSpPr>
        <p:spPr>
          <a:xfrm>
            <a:off x="-4" y="333197"/>
            <a:ext cx="6967429" cy="1138773"/>
          </a:xfrm>
          <a:prstGeom prst="rect">
            <a:avLst/>
          </a:prstGeom>
          <a:solidFill>
            <a:schemeClr val="tx1">
              <a:lumMod val="85000"/>
              <a:lumOff val="15000"/>
              <a:alpha val="67000"/>
            </a:schemeClr>
          </a:solidFill>
        </p:spPr>
        <p:txBody>
          <a:bodyPr wrap="square" rtlCol="0">
            <a:spAutoFit/>
          </a:bodyPr>
          <a:lstStyle/>
          <a:p>
            <a:pPr>
              <a:spcBef>
                <a:spcPts val="0"/>
              </a:spcBef>
            </a:pPr>
            <a:r>
              <a:rPr lang="en-US" sz="3200" dirty="0">
                <a:solidFill>
                  <a:srgbClr val="EBEBEB"/>
                </a:solidFill>
                <a:ea typeface="Arial" charset="0"/>
              </a:rPr>
              <a:t>7. Empower </a:t>
            </a:r>
            <a:r>
              <a:rPr lang="en-US" sz="3200" dirty="0" smtClean="0">
                <a:solidFill>
                  <a:srgbClr val="EBEBEB"/>
                </a:solidFill>
                <a:ea typeface="Arial" charset="0"/>
              </a:rPr>
              <a:t>People</a:t>
            </a:r>
            <a:br>
              <a:rPr lang="en-US" sz="3200" dirty="0" smtClean="0">
                <a:solidFill>
                  <a:srgbClr val="EBEBEB"/>
                </a:solidFill>
                <a:ea typeface="Arial" charset="0"/>
              </a:rPr>
            </a:br>
            <a:r>
              <a:rPr lang="en-US" sz="1800" kern="0" spc="0" dirty="0">
                <a:solidFill>
                  <a:srgbClr val="333333">
                    <a:lumMod val="10000"/>
                    <a:lumOff val="90000"/>
                  </a:srgbClr>
                </a:solidFill>
                <a:latin typeface="Palatino"/>
                <a:ea typeface="Arial" charset="0"/>
                <a:cs typeface="Palatino"/>
              </a:rPr>
              <a:t>Community Improvement Districts to Enhance Education, </a:t>
            </a:r>
            <a:r>
              <a:rPr lang="en-US" sz="1800" kern="0" spc="0" dirty="0" smtClean="0">
                <a:solidFill>
                  <a:srgbClr val="333333">
                    <a:lumMod val="10000"/>
                    <a:lumOff val="90000"/>
                  </a:srgbClr>
                </a:solidFill>
                <a:latin typeface="Palatino"/>
                <a:ea typeface="Arial" charset="0"/>
                <a:cs typeface="Palatino"/>
              </a:rPr>
              <a:t>Awareness</a:t>
            </a:r>
            <a:r>
              <a:rPr lang="en-US" sz="1800" kern="0" spc="0" dirty="0">
                <a:solidFill>
                  <a:srgbClr val="333333">
                    <a:lumMod val="10000"/>
                    <a:lumOff val="90000"/>
                  </a:srgbClr>
                </a:solidFill>
                <a:latin typeface="Palatino"/>
                <a:ea typeface="Arial" charset="0"/>
                <a:cs typeface="Palatino"/>
              </a:rPr>
              <a:t>, and Employment Opportunities </a:t>
            </a:r>
          </a:p>
        </p:txBody>
      </p:sp>
      <p:sp>
        <p:nvSpPr>
          <p:cNvPr id="9" name="Title 6"/>
          <p:cNvSpPr txBox="1">
            <a:spLocks/>
          </p:cNvSpPr>
          <p:nvPr/>
        </p:nvSpPr>
        <p:spPr>
          <a:xfrm>
            <a:off x="-4" y="1529239"/>
            <a:ext cx="6967429" cy="3108544"/>
          </a:xfrm>
          <a:prstGeom prst="rect">
            <a:avLst/>
          </a:prstGeom>
          <a:solidFill>
            <a:srgbClr val="333333">
              <a:alpha val="67000"/>
            </a:srgbClr>
          </a:solidFill>
        </p:spPr>
        <p:txBody>
          <a:bodyPr vert="horz" wrap="square" lIns="91440" tIns="45720" rIns="91440" bIns="45720" rtlCol="0" anchor="t">
            <a:sp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285750" indent="-285750">
              <a:spcBef>
                <a:spcPts val="0"/>
              </a:spcBef>
              <a:buFont typeface="Arial"/>
              <a:buChar char="•"/>
            </a:pPr>
            <a:r>
              <a:rPr lang="en-US" sz="1400" kern="0" spc="0" dirty="0">
                <a:solidFill>
                  <a:srgbClr val="333333">
                    <a:lumMod val="10000"/>
                    <a:lumOff val="90000"/>
                  </a:srgbClr>
                </a:solidFill>
                <a:latin typeface="+mn-lt"/>
                <a:ea typeface="Arial" charset="0"/>
                <a:cs typeface="Palatino"/>
              </a:rPr>
              <a:t>E</a:t>
            </a:r>
            <a:r>
              <a:rPr lang="en-US" sz="1400" kern="0" spc="0" dirty="0" smtClean="0">
                <a:solidFill>
                  <a:srgbClr val="333333">
                    <a:lumMod val="10000"/>
                    <a:lumOff val="90000"/>
                  </a:srgbClr>
                </a:solidFill>
                <a:latin typeface="+mn-lt"/>
                <a:ea typeface="Arial" charset="0"/>
                <a:cs typeface="Palatino"/>
              </a:rPr>
              <a:t>ducation </a:t>
            </a:r>
            <a:r>
              <a:rPr lang="en-US" sz="1400" kern="0" spc="0" dirty="0">
                <a:solidFill>
                  <a:srgbClr val="333333">
                    <a:lumMod val="10000"/>
                    <a:lumOff val="90000"/>
                  </a:srgbClr>
                </a:solidFill>
                <a:latin typeface="+mn-lt"/>
                <a:ea typeface="Arial" charset="0"/>
                <a:cs typeface="Palatino"/>
              </a:rPr>
              <a:t>increases the innovative capacity of an economy and facilitates the diffusion, adoption, and adaption of new </a:t>
            </a:r>
            <a:r>
              <a:rPr lang="en-US" sz="1400" kern="0" spc="0" dirty="0" smtClean="0">
                <a:solidFill>
                  <a:srgbClr val="333333">
                    <a:lumMod val="10000"/>
                    <a:lumOff val="90000"/>
                  </a:srgbClr>
                </a:solidFill>
                <a:latin typeface="+mn-lt"/>
                <a:ea typeface="Arial" charset="0"/>
                <a:cs typeface="Palatino"/>
              </a:rPr>
              <a:t>ideas. It </a:t>
            </a:r>
            <a:r>
              <a:rPr lang="en-US" sz="1400" kern="0" spc="0" dirty="0">
                <a:solidFill>
                  <a:srgbClr val="333333">
                    <a:lumMod val="10000"/>
                    <a:lumOff val="90000"/>
                  </a:srgbClr>
                </a:solidFill>
                <a:latin typeface="+mn-lt"/>
                <a:ea typeface="Arial" charset="0"/>
                <a:cs typeface="Palatino"/>
              </a:rPr>
              <a:t>is especially important in a rapidly evolving economic </a:t>
            </a:r>
            <a:r>
              <a:rPr lang="en-US" sz="1400" kern="0" spc="0" dirty="0" smtClean="0">
                <a:solidFill>
                  <a:srgbClr val="333333">
                    <a:lumMod val="10000"/>
                    <a:lumOff val="90000"/>
                  </a:srgbClr>
                </a:solidFill>
                <a:latin typeface="+mn-lt"/>
                <a:ea typeface="Arial" charset="0"/>
                <a:cs typeface="Palatino"/>
              </a:rPr>
              <a:t>environment.</a:t>
            </a:r>
            <a:endParaRPr lang="en-US" sz="1400" kern="0" spc="0" dirty="0">
              <a:solidFill>
                <a:srgbClr val="333333">
                  <a:lumMod val="10000"/>
                  <a:lumOff val="90000"/>
                </a:srgbClr>
              </a:solidFill>
              <a:latin typeface="+mn-lt"/>
              <a:ea typeface="Arial" charset="0"/>
              <a:cs typeface="Palatino"/>
            </a:endParaRPr>
          </a:p>
          <a:p>
            <a:pPr>
              <a:spcBef>
                <a:spcPts val="0"/>
              </a:spcBef>
            </a:pPr>
            <a:endParaRPr lang="en-US" sz="1400" kern="0" spc="0" dirty="0" smtClean="0">
              <a:solidFill>
                <a:srgbClr val="333333">
                  <a:lumMod val="10000"/>
                  <a:lumOff val="90000"/>
                </a:srgbClr>
              </a:solidFill>
              <a:latin typeface="+mn-lt"/>
              <a:ea typeface="Arial" charset="0"/>
              <a:cs typeface="Palatino"/>
            </a:endParaRPr>
          </a:p>
          <a:p>
            <a:pPr marL="285750" indent="-285750">
              <a:spcBef>
                <a:spcPts val="0"/>
              </a:spcBef>
              <a:buFont typeface="Arial"/>
              <a:buChar char="•"/>
            </a:pPr>
            <a:r>
              <a:rPr lang="en-US" sz="1400" kern="0" spc="0" dirty="0">
                <a:solidFill>
                  <a:srgbClr val="333333">
                    <a:lumMod val="10000"/>
                    <a:lumOff val="90000"/>
                  </a:srgbClr>
                </a:solidFill>
                <a:latin typeface="+mn-lt"/>
                <a:ea typeface="Arial" charset="0"/>
                <a:cs typeface="Palatino"/>
              </a:rPr>
              <a:t>As is the case in other developing countries, simply creating job </a:t>
            </a:r>
            <a:r>
              <a:rPr lang="en-US" sz="1400" kern="0" spc="0" dirty="0" smtClean="0">
                <a:solidFill>
                  <a:srgbClr val="333333">
                    <a:lumMod val="10000"/>
                    <a:lumOff val="90000"/>
                  </a:srgbClr>
                </a:solidFill>
                <a:latin typeface="+mn-lt"/>
                <a:ea typeface="Arial" charset="0"/>
                <a:cs typeface="Palatino"/>
              </a:rPr>
              <a:t>opportunities </a:t>
            </a:r>
            <a:r>
              <a:rPr lang="en-US" sz="1400" kern="0" spc="0" dirty="0">
                <a:solidFill>
                  <a:srgbClr val="333333">
                    <a:lumMod val="10000"/>
                    <a:lumOff val="90000"/>
                  </a:srgbClr>
                </a:solidFill>
                <a:latin typeface="+mn-lt"/>
                <a:ea typeface="Arial" charset="0"/>
                <a:cs typeface="Palatino"/>
              </a:rPr>
              <a:t>is not enough to help the poor improve their lives. </a:t>
            </a:r>
          </a:p>
          <a:p>
            <a:pPr marL="285750" indent="-285750">
              <a:spcBef>
                <a:spcPts val="0"/>
              </a:spcBef>
              <a:buFont typeface="Arial"/>
              <a:buChar char="•"/>
            </a:pPr>
            <a:endParaRPr lang="en-US" sz="1400" kern="0" spc="0" dirty="0">
              <a:solidFill>
                <a:srgbClr val="333333">
                  <a:lumMod val="10000"/>
                  <a:lumOff val="90000"/>
                </a:srgbClr>
              </a:solidFill>
              <a:latin typeface="+mn-lt"/>
              <a:ea typeface="Arial" charset="0"/>
              <a:cs typeface="Palatino"/>
            </a:endParaRPr>
          </a:p>
          <a:p>
            <a:pPr marL="285750" indent="-285750">
              <a:spcBef>
                <a:spcPts val="0"/>
              </a:spcBef>
              <a:buFont typeface="Arial"/>
              <a:buChar char="•"/>
            </a:pPr>
            <a:r>
              <a:rPr lang="en-US" sz="1400" kern="0" spc="0" dirty="0">
                <a:solidFill>
                  <a:srgbClr val="333333">
                    <a:lumMod val="10000"/>
                    <a:lumOff val="90000"/>
                  </a:srgbClr>
                </a:solidFill>
                <a:latin typeface="+mn-lt"/>
                <a:ea typeface="Arial" charset="0"/>
                <a:cs typeface="Palatino"/>
              </a:rPr>
              <a:t>Community improvement districts (CIDs</a:t>
            </a:r>
            <a:r>
              <a:rPr lang="en-US" sz="1400" kern="0" spc="0" dirty="0" smtClean="0">
                <a:solidFill>
                  <a:srgbClr val="333333">
                    <a:lumMod val="10000"/>
                    <a:lumOff val="90000"/>
                  </a:srgbClr>
                </a:solidFill>
                <a:latin typeface="+mn-lt"/>
                <a:ea typeface="Arial" charset="0"/>
                <a:cs typeface="Palatino"/>
              </a:rPr>
              <a:t>)</a:t>
            </a:r>
            <a:r>
              <a:rPr lang="en-US" sz="1400" kern="0" spc="0" dirty="0">
                <a:solidFill>
                  <a:srgbClr val="333333">
                    <a:lumMod val="10000"/>
                    <a:lumOff val="90000"/>
                  </a:srgbClr>
                </a:solidFill>
                <a:latin typeface="+mn-lt"/>
                <a:ea typeface="Arial" charset="0"/>
                <a:cs typeface="Palatino"/>
              </a:rPr>
              <a:t> </a:t>
            </a:r>
            <a:r>
              <a:rPr lang="en-US" sz="1400" kern="0" spc="0" dirty="0" smtClean="0">
                <a:solidFill>
                  <a:srgbClr val="333333">
                    <a:lumMod val="10000"/>
                    <a:lumOff val="90000"/>
                  </a:srgbClr>
                </a:solidFill>
                <a:latin typeface="+mn-lt"/>
                <a:ea typeface="Arial" charset="0"/>
                <a:cs typeface="Palatino"/>
              </a:rPr>
              <a:t>should </a:t>
            </a:r>
            <a:r>
              <a:rPr lang="en-US" sz="1400" kern="0" spc="0" dirty="0">
                <a:solidFill>
                  <a:srgbClr val="333333">
                    <a:lumMod val="10000"/>
                    <a:lumOff val="90000"/>
                  </a:srgbClr>
                </a:solidFill>
                <a:latin typeface="+mn-lt"/>
                <a:ea typeface="Arial" charset="0"/>
                <a:cs typeface="Palatino"/>
              </a:rPr>
              <a:t>be created on the </a:t>
            </a:r>
            <a:r>
              <a:rPr lang="en-US" sz="1400" kern="0" spc="0" dirty="0" smtClean="0">
                <a:solidFill>
                  <a:srgbClr val="333333">
                    <a:lumMod val="10000"/>
                    <a:lumOff val="90000"/>
                  </a:srgbClr>
                </a:solidFill>
                <a:latin typeface="+mn-lt"/>
                <a:ea typeface="Arial" charset="0"/>
                <a:cs typeface="Palatino"/>
              </a:rPr>
              <a:t>periphery </a:t>
            </a:r>
            <a:r>
              <a:rPr lang="en-US" sz="1400" kern="0" spc="0" dirty="0">
                <a:solidFill>
                  <a:srgbClr val="333333">
                    <a:lumMod val="10000"/>
                    <a:lumOff val="90000"/>
                  </a:srgbClr>
                </a:solidFill>
                <a:latin typeface="+mn-lt"/>
                <a:ea typeface="Arial" charset="0"/>
                <a:cs typeface="Palatino"/>
              </a:rPr>
              <a:t>of Makati CBD and BGC, where many of the poor in the Makati and </a:t>
            </a:r>
            <a:r>
              <a:rPr lang="en-US" sz="1400" kern="0" spc="0" dirty="0" err="1">
                <a:solidFill>
                  <a:srgbClr val="333333">
                    <a:lumMod val="10000"/>
                    <a:lumOff val="90000"/>
                  </a:srgbClr>
                </a:solidFill>
                <a:latin typeface="+mn-lt"/>
                <a:ea typeface="Arial" charset="0"/>
                <a:cs typeface="Palatino"/>
              </a:rPr>
              <a:t>Taguig</a:t>
            </a:r>
            <a:r>
              <a:rPr lang="en-US" sz="1400" kern="0" spc="0" dirty="0">
                <a:solidFill>
                  <a:srgbClr val="333333">
                    <a:lumMod val="10000"/>
                    <a:lumOff val="90000"/>
                  </a:srgbClr>
                </a:solidFill>
                <a:latin typeface="+mn-lt"/>
                <a:ea typeface="Arial" charset="0"/>
                <a:cs typeface="Palatino"/>
              </a:rPr>
              <a:t> LGUs reside. </a:t>
            </a:r>
            <a:endParaRPr lang="en-US" sz="1400" kern="0" spc="0" dirty="0" smtClean="0">
              <a:solidFill>
                <a:srgbClr val="333333">
                  <a:lumMod val="10000"/>
                  <a:lumOff val="90000"/>
                </a:srgbClr>
              </a:solidFill>
              <a:latin typeface="+mn-lt"/>
              <a:ea typeface="Arial" charset="0"/>
              <a:cs typeface="Palatino"/>
            </a:endParaRPr>
          </a:p>
          <a:p>
            <a:pPr marL="285750" indent="-285750">
              <a:spcBef>
                <a:spcPts val="0"/>
              </a:spcBef>
              <a:buFont typeface="Arial"/>
              <a:buChar char="•"/>
            </a:pPr>
            <a:endParaRPr lang="en-US" sz="1400" kern="0" spc="0" dirty="0">
              <a:solidFill>
                <a:srgbClr val="333333">
                  <a:lumMod val="10000"/>
                  <a:lumOff val="90000"/>
                </a:srgbClr>
              </a:solidFill>
              <a:latin typeface="+mn-lt"/>
              <a:ea typeface="Arial" charset="0"/>
              <a:cs typeface="Palatino"/>
            </a:endParaRPr>
          </a:p>
          <a:p>
            <a:pPr marL="285750" indent="-285750">
              <a:spcBef>
                <a:spcPts val="0"/>
              </a:spcBef>
              <a:buFont typeface="Arial"/>
              <a:buChar char="•"/>
            </a:pPr>
            <a:r>
              <a:rPr lang="en-US" sz="1400" kern="0" spc="0" dirty="0" smtClean="0">
                <a:solidFill>
                  <a:srgbClr val="333333">
                    <a:lumMod val="10000"/>
                    <a:lumOff val="90000"/>
                  </a:srgbClr>
                </a:solidFill>
                <a:latin typeface="+mn-lt"/>
                <a:ea typeface="Arial" charset="0"/>
                <a:cs typeface="Palatino"/>
              </a:rPr>
              <a:t>The </a:t>
            </a:r>
            <a:r>
              <a:rPr lang="en-US" sz="1400" kern="0" spc="0" dirty="0">
                <a:solidFill>
                  <a:srgbClr val="333333">
                    <a:lumMod val="10000"/>
                    <a:lumOff val="90000"/>
                  </a:srgbClr>
                </a:solidFill>
                <a:latin typeface="+mn-lt"/>
                <a:ea typeface="Arial" charset="0"/>
                <a:cs typeface="Palatino"/>
              </a:rPr>
              <a:t>private sector and NGOs can undertake initiatives within these CIDs to educate and empower the poor by coming up with innovative ways to bring opportunities to them. </a:t>
            </a:r>
          </a:p>
        </p:txBody>
      </p:sp>
      <p:pic>
        <p:nvPicPr>
          <p:cNvPr id="2" name="Picture 1" descr="BIDs+CIDs.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67424" y="2397191"/>
            <a:ext cx="2176575" cy="2240592"/>
          </a:xfrm>
          <a:prstGeom prst="rect">
            <a:avLst/>
          </a:prstGeom>
        </p:spPr>
      </p:pic>
    </p:spTree>
    <p:extLst>
      <p:ext uri="{BB962C8B-B14F-4D97-AF65-F5344CB8AC3E}">
        <p14:creationId xmlns:p14="http://schemas.microsoft.com/office/powerpoint/2010/main" val="208431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aterworld.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
        <p:nvSpPr>
          <p:cNvPr id="8" name="Title 6"/>
          <p:cNvSpPr txBox="1">
            <a:spLocks noGrp="1"/>
          </p:cNvSpPr>
          <p:nvPr>
            <p:ph type="title"/>
          </p:nvPr>
        </p:nvSpPr>
        <p:spPr>
          <a:xfrm>
            <a:off x="0" y="334859"/>
            <a:ext cx="6967425" cy="861774"/>
          </a:xfrm>
          <a:prstGeom prst="rect">
            <a:avLst/>
          </a:prstGeom>
          <a:solidFill>
            <a:schemeClr val="tx1">
              <a:lumMod val="85000"/>
              <a:lumOff val="15000"/>
              <a:alpha val="67000"/>
            </a:schemeClr>
          </a:solidFill>
        </p:spPr>
        <p:txBody>
          <a:bodyPr wrap="square" rtlCol="0">
            <a:spAutoFit/>
          </a:bodyPr>
          <a:lstStyle/>
          <a:p>
            <a:pPr>
              <a:spcBef>
                <a:spcPts val="0"/>
              </a:spcBef>
            </a:pPr>
            <a:r>
              <a:rPr lang="en-US" sz="3200" dirty="0">
                <a:solidFill>
                  <a:srgbClr val="EBEBEB"/>
                </a:solidFill>
                <a:ea typeface="Arial" charset="0"/>
              </a:rPr>
              <a:t>8. Be </a:t>
            </a:r>
            <a:r>
              <a:rPr lang="en-US" sz="3200" dirty="0" smtClean="0">
                <a:solidFill>
                  <a:srgbClr val="EBEBEB"/>
                </a:solidFill>
                <a:ea typeface="Arial" charset="0"/>
              </a:rPr>
              <a:t>Prepared</a:t>
            </a:r>
            <a:br>
              <a:rPr lang="en-US" sz="3200" dirty="0" smtClean="0">
                <a:solidFill>
                  <a:srgbClr val="EBEBEB"/>
                </a:solidFill>
                <a:ea typeface="Arial" charset="0"/>
              </a:rPr>
            </a:br>
            <a:r>
              <a:rPr lang="en-US" sz="1800" kern="0" spc="0" dirty="0">
                <a:solidFill>
                  <a:srgbClr val="333333">
                    <a:lumMod val="10000"/>
                    <a:lumOff val="90000"/>
                  </a:srgbClr>
                </a:solidFill>
                <a:latin typeface="Palatino"/>
                <a:ea typeface="Arial" charset="0"/>
                <a:cs typeface="Palatino"/>
              </a:rPr>
              <a:t>Disaster Preparedness and Resilience </a:t>
            </a:r>
          </a:p>
        </p:txBody>
      </p:sp>
      <p:sp>
        <p:nvSpPr>
          <p:cNvPr id="9" name="Title 6"/>
          <p:cNvSpPr txBox="1">
            <a:spLocks/>
          </p:cNvSpPr>
          <p:nvPr/>
        </p:nvSpPr>
        <p:spPr>
          <a:xfrm>
            <a:off x="-4" y="1413489"/>
            <a:ext cx="6967429" cy="4185761"/>
          </a:xfrm>
          <a:prstGeom prst="rect">
            <a:avLst/>
          </a:prstGeom>
          <a:solidFill>
            <a:srgbClr val="333333">
              <a:alpha val="67000"/>
            </a:srgbClr>
          </a:solidFill>
        </p:spPr>
        <p:txBody>
          <a:bodyPr vert="horz" wrap="square" lIns="91440" tIns="45720" rIns="91440" bIns="45720" rtlCol="0" anchor="t">
            <a:sp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285750" indent="-285750">
              <a:spcBef>
                <a:spcPts val="0"/>
              </a:spcBef>
              <a:buFont typeface="Arial"/>
              <a:buChar char="•"/>
            </a:pPr>
            <a:r>
              <a:rPr lang="en-US" sz="1400" kern="0" spc="0" dirty="0" smtClean="0">
                <a:solidFill>
                  <a:srgbClr val="333333">
                    <a:lumMod val="10000"/>
                    <a:lumOff val="90000"/>
                  </a:srgbClr>
                </a:solidFill>
                <a:latin typeface="+mn-lt"/>
                <a:ea typeface="Arial" charset="0"/>
                <a:cs typeface="Palatino"/>
              </a:rPr>
              <a:t>According </a:t>
            </a:r>
            <a:r>
              <a:rPr lang="en-US" sz="1400" kern="0" spc="0" dirty="0">
                <a:solidFill>
                  <a:srgbClr val="333333">
                    <a:lumMod val="10000"/>
                    <a:lumOff val="90000"/>
                  </a:srgbClr>
                </a:solidFill>
                <a:latin typeface="+mn-lt"/>
                <a:ea typeface="Arial" charset="0"/>
                <a:cs typeface="Palatino"/>
              </a:rPr>
              <a:t>to the World Health Organization, 1.15 million Filipinos were affected by floods, storms, and </a:t>
            </a:r>
            <a:r>
              <a:rPr lang="en-US" sz="1400" kern="0" spc="0" dirty="0" smtClean="0">
                <a:solidFill>
                  <a:srgbClr val="333333">
                    <a:lumMod val="10000"/>
                    <a:lumOff val="90000"/>
                  </a:srgbClr>
                </a:solidFill>
                <a:latin typeface="+mn-lt"/>
                <a:ea typeface="Arial" charset="0"/>
                <a:cs typeface="Palatino"/>
              </a:rPr>
              <a:t>earthquakes in </a:t>
            </a:r>
            <a:r>
              <a:rPr lang="en-US" sz="1400" kern="0" spc="0" dirty="0">
                <a:solidFill>
                  <a:srgbClr val="333333">
                    <a:lumMod val="10000"/>
                    <a:lumOff val="90000"/>
                  </a:srgbClr>
                </a:solidFill>
                <a:latin typeface="+mn-lt"/>
                <a:ea typeface="Arial" charset="0"/>
                <a:cs typeface="Palatino"/>
              </a:rPr>
              <a:t>2011, surpassing the 368,820 Japanese affected by the tsunami that same year. </a:t>
            </a:r>
          </a:p>
          <a:p>
            <a:pPr>
              <a:spcBef>
                <a:spcPts val="0"/>
              </a:spcBef>
            </a:pPr>
            <a:endParaRPr lang="en-US" sz="1400" kern="0" spc="0" dirty="0">
              <a:solidFill>
                <a:srgbClr val="333333">
                  <a:lumMod val="10000"/>
                  <a:lumOff val="90000"/>
                </a:srgbClr>
              </a:solidFill>
              <a:latin typeface="+mn-lt"/>
              <a:ea typeface="Arial" charset="0"/>
              <a:cs typeface="Palatino"/>
            </a:endParaRPr>
          </a:p>
          <a:p>
            <a:pPr marL="285750" indent="-285750">
              <a:spcBef>
                <a:spcPts val="0"/>
              </a:spcBef>
              <a:buFont typeface="Arial"/>
              <a:buChar char="•"/>
            </a:pPr>
            <a:r>
              <a:rPr lang="en-US" sz="1400" kern="0" spc="0" dirty="0">
                <a:solidFill>
                  <a:srgbClr val="333333">
                    <a:lumMod val="10000"/>
                    <a:lumOff val="90000"/>
                  </a:srgbClr>
                </a:solidFill>
                <a:ea typeface="Arial" charset="0"/>
                <a:cs typeface="Palatino"/>
              </a:rPr>
              <a:t>Unless a plan is implemented to improve its resilience, Metro Manila becomes more susceptible to irreversible damage with the coming of each typhoon or flood. </a:t>
            </a:r>
          </a:p>
          <a:p>
            <a:pPr marL="285750" indent="-285750">
              <a:spcBef>
                <a:spcPts val="0"/>
              </a:spcBef>
              <a:buFont typeface="Arial"/>
              <a:buChar char="•"/>
            </a:pPr>
            <a:endParaRPr lang="en-US" sz="1400" kern="0" spc="0" dirty="0" smtClean="0">
              <a:solidFill>
                <a:srgbClr val="333333">
                  <a:lumMod val="10000"/>
                  <a:lumOff val="90000"/>
                </a:srgbClr>
              </a:solidFill>
              <a:latin typeface="+mn-lt"/>
              <a:ea typeface="Arial" charset="0"/>
              <a:cs typeface="Palatino"/>
            </a:endParaRPr>
          </a:p>
          <a:p>
            <a:pPr marL="285750" indent="-285750">
              <a:spcBef>
                <a:spcPts val="0"/>
              </a:spcBef>
              <a:buFont typeface="Arial"/>
              <a:buChar char="•"/>
            </a:pPr>
            <a:r>
              <a:rPr lang="en-US" sz="1400" kern="0" spc="0" dirty="0" smtClean="0">
                <a:solidFill>
                  <a:srgbClr val="333333">
                    <a:lumMod val="10000"/>
                    <a:lumOff val="90000"/>
                  </a:srgbClr>
                </a:solidFill>
                <a:latin typeface="+mn-lt"/>
                <a:ea typeface="Arial" charset="0"/>
                <a:cs typeface="Palatino"/>
              </a:rPr>
              <a:t>The 2010 </a:t>
            </a:r>
            <a:r>
              <a:rPr lang="en-US" sz="1400" kern="0" spc="0" dirty="0">
                <a:solidFill>
                  <a:srgbClr val="333333">
                    <a:lumMod val="10000"/>
                    <a:lumOff val="90000"/>
                  </a:srgbClr>
                </a:solidFill>
                <a:latin typeface="+mn-lt"/>
                <a:ea typeface="Arial" charset="0"/>
                <a:cs typeface="Palatino"/>
              </a:rPr>
              <a:t>formation of the Marikina Watershed Environs Integrated Resource </a:t>
            </a:r>
            <a:r>
              <a:rPr lang="en-US" sz="1400" kern="0" spc="0" dirty="0" smtClean="0">
                <a:solidFill>
                  <a:srgbClr val="333333">
                    <a:lumMod val="10000"/>
                    <a:lumOff val="90000"/>
                  </a:srgbClr>
                </a:solidFill>
                <a:latin typeface="+mn-lt"/>
                <a:ea typeface="Arial" charset="0"/>
                <a:cs typeface="Palatino"/>
              </a:rPr>
              <a:t>Development </a:t>
            </a:r>
            <a:r>
              <a:rPr lang="en-US" sz="1400" kern="0" spc="0" dirty="0">
                <a:solidFill>
                  <a:srgbClr val="333333">
                    <a:lumMod val="10000"/>
                    <a:lumOff val="90000"/>
                  </a:srgbClr>
                </a:solidFill>
                <a:latin typeface="+mn-lt"/>
                <a:ea typeface="Arial" charset="0"/>
                <a:cs typeface="Palatino"/>
              </a:rPr>
              <a:t>Alliance by the cities of Pasig, Marikina, and </a:t>
            </a:r>
            <a:r>
              <a:rPr lang="en-US" sz="1400" kern="0" spc="0" dirty="0" err="1">
                <a:solidFill>
                  <a:srgbClr val="333333">
                    <a:lumMod val="10000"/>
                    <a:lumOff val="90000"/>
                  </a:srgbClr>
                </a:solidFill>
                <a:latin typeface="+mn-lt"/>
                <a:ea typeface="Arial" charset="0"/>
                <a:cs typeface="Palatino"/>
              </a:rPr>
              <a:t>Antipolo</a:t>
            </a:r>
            <a:r>
              <a:rPr lang="en-US" sz="1400" kern="0" spc="0" dirty="0">
                <a:solidFill>
                  <a:srgbClr val="333333">
                    <a:lumMod val="10000"/>
                    <a:lumOff val="90000"/>
                  </a:srgbClr>
                </a:solidFill>
                <a:latin typeface="+mn-lt"/>
                <a:ea typeface="Arial" charset="0"/>
                <a:cs typeface="Palatino"/>
              </a:rPr>
              <a:t> and the municipalities of </a:t>
            </a:r>
            <a:r>
              <a:rPr lang="en-US" sz="1400" kern="0" spc="0" dirty="0" err="1">
                <a:solidFill>
                  <a:srgbClr val="333333">
                    <a:lumMod val="10000"/>
                    <a:lumOff val="90000"/>
                  </a:srgbClr>
                </a:solidFill>
                <a:latin typeface="+mn-lt"/>
                <a:ea typeface="Arial" charset="0"/>
                <a:cs typeface="Palatino"/>
              </a:rPr>
              <a:t>Cainta</a:t>
            </a:r>
            <a:r>
              <a:rPr lang="en-US" sz="1400" kern="0" spc="0" dirty="0">
                <a:solidFill>
                  <a:srgbClr val="333333">
                    <a:lumMod val="10000"/>
                    <a:lumOff val="90000"/>
                  </a:srgbClr>
                </a:solidFill>
                <a:latin typeface="+mn-lt"/>
                <a:ea typeface="Arial" charset="0"/>
                <a:cs typeface="Palatino"/>
              </a:rPr>
              <a:t>, San Mateo, and Rodriguez—also known as the Alliance of Six. </a:t>
            </a:r>
          </a:p>
          <a:p>
            <a:pPr marL="285750" indent="-285750">
              <a:spcBef>
                <a:spcPts val="0"/>
              </a:spcBef>
              <a:buFont typeface="Arial"/>
              <a:buChar char="•"/>
            </a:pPr>
            <a:endParaRPr lang="en-US" sz="1400" kern="0" spc="0" dirty="0">
              <a:solidFill>
                <a:srgbClr val="333333">
                  <a:lumMod val="10000"/>
                  <a:lumOff val="90000"/>
                </a:srgbClr>
              </a:solidFill>
              <a:latin typeface="+mn-lt"/>
              <a:ea typeface="Arial" charset="0"/>
              <a:cs typeface="Palatino"/>
            </a:endParaRPr>
          </a:p>
          <a:p>
            <a:pPr marL="285750" indent="-285750">
              <a:spcBef>
                <a:spcPts val="0"/>
              </a:spcBef>
              <a:buFont typeface="Arial"/>
              <a:buChar char="•"/>
            </a:pPr>
            <a:r>
              <a:rPr lang="en-US" sz="1400" kern="0" spc="0" dirty="0" smtClean="0">
                <a:solidFill>
                  <a:srgbClr val="333333">
                    <a:lumMod val="10000"/>
                    <a:lumOff val="90000"/>
                  </a:srgbClr>
                </a:solidFill>
                <a:latin typeface="+mn-lt"/>
                <a:ea typeface="Arial" charset="0"/>
                <a:cs typeface="Palatino"/>
              </a:rPr>
              <a:t>Several initiatives are underway to improve infrastructure, including a new flood control master plan, MMDA’s </a:t>
            </a:r>
            <a:r>
              <a:rPr lang="en-US" sz="1400" kern="0" spc="0" dirty="0" err="1" smtClean="0">
                <a:solidFill>
                  <a:srgbClr val="333333">
                    <a:lumMod val="10000"/>
                    <a:lumOff val="90000"/>
                  </a:srgbClr>
                </a:solidFill>
                <a:latin typeface="+mn-lt"/>
                <a:ea typeface="Arial" charset="0"/>
                <a:cs typeface="Palatino"/>
              </a:rPr>
              <a:t>Greenprint</a:t>
            </a:r>
            <a:r>
              <a:rPr lang="en-US" sz="1400" kern="0" spc="0" dirty="0" smtClean="0">
                <a:solidFill>
                  <a:srgbClr val="333333">
                    <a:lumMod val="10000"/>
                    <a:lumOff val="90000"/>
                  </a:srgbClr>
                </a:solidFill>
                <a:latin typeface="+mn-lt"/>
                <a:ea typeface="Arial" charset="0"/>
                <a:cs typeface="Palatino"/>
              </a:rPr>
              <a:t> 2030 study, creation of more evacuation centers, and infrastructure upgrades. </a:t>
            </a:r>
          </a:p>
          <a:p>
            <a:pPr marL="285750" indent="-285750">
              <a:spcBef>
                <a:spcPts val="0"/>
              </a:spcBef>
              <a:buFont typeface="Arial"/>
              <a:buChar char="•"/>
            </a:pPr>
            <a:endParaRPr lang="en-US" sz="1400" kern="0" spc="0" dirty="0">
              <a:solidFill>
                <a:srgbClr val="333333">
                  <a:lumMod val="10000"/>
                  <a:lumOff val="90000"/>
                </a:srgbClr>
              </a:solidFill>
              <a:latin typeface="+mn-lt"/>
              <a:ea typeface="Arial" charset="0"/>
              <a:cs typeface="Palatino"/>
            </a:endParaRPr>
          </a:p>
          <a:p>
            <a:pPr marL="285750" indent="-285750">
              <a:spcBef>
                <a:spcPts val="0"/>
              </a:spcBef>
              <a:buFont typeface="Arial"/>
              <a:buChar char="•"/>
            </a:pPr>
            <a:endParaRPr lang="en-US" sz="1400" kern="0" spc="0" dirty="0" smtClean="0">
              <a:solidFill>
                <a:srgbClr val="333333">
                  <a:lumMod val="10000"/>
                  <a:lumOff val="90000"/>
                </a:srgbClr>
              </a:solidFill>
              <a:latin typeface="+mn-lt"/>
              <a:ea typeface="Arial" charset="0"/>
              <a:cs typeface="Palatino"/>
            </a:endParaRPr>
          </a:p>
          <a:p>
            <a:pPr marL="285750" indent="-285750">
              <a:spcBef>
                <a:spcPts val="0"/>
              </a:spcBef>
              <a:buFont typeface="Arial"/>
              <a:buChar char="•"/>
            </a:pPr>
            <a:r>
              <a:rPr lang="en-US" sz="1400" kern="0" spc="0" dirty="0" smtClean="0">
                <a:solidFill>
                  <a:srgbClr val="333333">
                    <a:lumMod val="10000"/>
                    <a:lumOff val="90000"/>
                  </a:srgbClr>
                </a:solidFill>
                <a:latin typeface="+mn-lt"/>
                <a:ea typeface="Arial" charset="0"/>
                <a:cs typeface="Palatino"/>
              </a:rPr>
              <a:t>Communities and residential villages have also been working together to form their own emergency-response teams. </a:t>
            </a:r>
            <a:endParaRPr lang="en-US" sz="1400" kern="0" spc="0" dirty="0">
              <a:solidFill>
                <a:srgbClr val="333333">
                  <a:lumMod val="10000"/>
                  <a:lumOff val="90000"/>
                </a:srgbClr>
              </a:solidFill>
              <a:latin typeface="+mn-lt"/>
              <a:ea typeface="Arial" charset="0"/>
              <a:cs typeface="Palatino"/>
            </a:endParaRPr>
          </a:p>
        </p:txBody>
      </p:sp>
    </p:spTree>
    <p:extLst>
      <p:ext uri="{BB962C8B-B14F-4D97-AF65-F5344CB8AC3E}">
        <p14:creationId xmlns:p14="http://schemas.microsoft.com/office/powerpoint/2010/main" val="238597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lums of Metro Manila.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
        <p:nvSpPr>
          <p:cNvPr id="8" name="Title 6"/>
          <p:cNvSpPr txBox="1">
            <a:spLocks noGrp="1"/>
          </p:cNvSpPr>
          <p:nvPr>
            <p:ph type="title"/>
          </p:nvPr>
        </p:nvSpPr>
        <p:spPr>
          <a:xfrm>
            <a:off x="0" y="334859"/>
            <a:ext cx="6967425" cy="861774"/>
          </a:xfrm>
          <a:prstGeom prst="rect">
            <a:avLst/>
          </a:prstGeom>
          <a:solidFill>
            <a:schemeClr val="tx1">
              <a:lumMod val="85000"/>
              <a:lumOff val="15000"/>
              <a:alpha val="67000"/>
            </a:schemeClr>
          </a:solidFill>
        </p:spPr>
        <p:txBody>
          <a:bodyPr wrap="square" rtlCol="0">
            <a:spAutoFit/>
          </a:bodyPr>
          <a:lstStyle/>
          <a:p>
            <a:pPr>
              <a:spcBef>
                <a:spcPts val="0"/>
              </a:spcBef>
            </a:pPr>
            <a:r>
              <a:rPr lang="en-US" sz="3200" dirty="0">
                <a:solidFill>
                  <a:srgbClr val="EBEBEB"/>
                </a:solidFill>
                <a:ea typeface="Arial" charset="0"/>
              </a:rPr>
              <a:t>9. Restore </a:t>
            </a:r>
            <a:r>
              <a:rPr lang="en-US" sz="3200" dirty="0" smtClean="0">
                <a:solidFill>
                  <a:srgbClr val="EBEBEB"/>
                </a:solidFill>
                <a:ea typeface="Arial" charset="0"/>
              </a:rPr>
              <a:t>Human Dignity</a:t>
            </a:r>
            <a:br>
              <a:rPr lang="en-US" sz="3200" dirty="0" smtClean="0">
                <a:solidFill>
                  <a:srgbClr val="EBEBEB"/>
                </a:solidFill>
                <a:ea typeface="Arial" charset="0"/>
              </a:rPr>
            </a:br>
            <a:r>
              <a:rPr lang="en-US" sz="1800" kern="0" spc="0" dirty="0">
                <a:solidFill>
                  <a:srgbClr val="333333">
                    <a:lumMod val="10000"/>
                    <a:lumOff val="90000"/>
                  </a:srgbClr>
                </a:solidFill>
                <a:latin typeface="Palatino"/>
                <a:ea typeface="Arial" charset="0"/>
                <a:cs typeface="Palatino"/>
              </a:rPr>
              <a:t>Affordable Housing Policy and Delivery </a:t>
            </a:r>
            <a:r>
              <a:rPr lang="en-US" sz="1800" kern="0" spc="0" dirty="0" smtClean="0">
                <a:solidFill>
                  <a:srgbClr val="333333">
                    <a:lumMod val="10000"/>
                    <a:lumOff val="90000"/>
                  </a:srgbClr>
                </a:solidFill>
                <a:latin typeface="Palatino"/>
                <a:ea typeface="Arial" charset="0"/>
                <a:cs typeface="Palatino"/>
              </a:rPr>
              <a:t> </a:t>
            </a:r>
            <a:endParaRPr lang="en-US" sz="1800" kern="0" spc="0" dirty="0">
              <a:solidFill>
                <a:srgbClr val="333333">
                  <a:lumMod val="10000"/>
                  <a:lumOff val="90000"/>
                </a:srgbClr>
              </a:solidFill>
              <a:latin typeface="Palatino"/>
              <a:ea typeface="Arial" charset="0"/>
              <a:cs typeface="Palatino"/>
            </a:endParaRPr>
          </a:p>
        </p:txBody>
      </p:sp>
      <p:sp>
        <p:nvSpPr>
          <p:cNvPr id="9" name="Title 6"/>
          <p:cNvSpPr txBox="1">
            <a:spLocks/>
          </p:cNvSpPr>
          <p:nvPr/>
        </p:nvSpPr>
        <p:spPr>
          <a:xfrm>
            <a:off x="-4" y="1413489"/>
            <a:ext cx="6967429" cy="2893100"/>
          </a:xfrm>
          <a:prstGeom prst="rect">
            <a:avLst/>
          </a:prstGeom>
          <a:solidFill>
            <a:srgbClr val="333333">
              <a:alpha val="67000"/>
            </a:srgbClr>
          </a:solidFill>
        </p:spPr>
        <p:txBody>
          <a:bodyPr vert="horz" wrap="square" lIns="91440" tIns="45720" rIns="91440" bIns="45720" rtlCol="0" anchor="t">
            <a:sp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285750" indent="-285750">
              <a:spcBef>
                <a:spcPts val="0"/>
              </a:spcBef>
              <a:buFont typeface="Arial"/>
              <a:buChar char="•"/>
            </a:pPr>
            <a:r>
              <a:rPr lang="en-US" sz="1400" kern="0" spc="0" dirty="0" smtClean="0">
                <a:solidFill>
                  <a:srgbClr val="333333">
                    <a:lumMod val="10000"/>
                    <a:lumOff val="90000"/>
                  </a:srgbClr>
                </a:solidFill>
                <a:latin typeface="+mn-lt"/>
                <a:ea typeface="Arial" charset="0"/>
                <a:cs typeface="Palatino"/>
              </a:rPr>
              <a:t>A good</a:t>
            </a:r>
            <a:r>
              <a:rPr lang="en-US" sz="1400" kern="0" spc="0" dirty="0">
                <a:solidFill>
                  <a:srgbClr val="333333">
                    <a:lumMod val="10000"/>
                    <a:lumOff val="90000"/>
                  </a:srgbClr>
                </a:solidFill>
                <a:latin typeface="+mn-lt"/>
                <a:ea typeface="Arial" charset="0"/>
                <a:cs typeface="Palatino"/>
              </a:rPr>
              <a:t>, affordable quality of life </a:t>
            </a:r>
            <a:r>
              <a:rPr lang="en-US" sz="1400" kern="0" spc="0" dirty="0" smtClean="0">
                <a:solidFill>
                  <a:srgbClr val="333333">
                    <a:lumMod val="10000"/>
                    <a:lumOff val="90000"/>
                  </a:srgbClr>
                </a:solidFill>
                <a:latin typeface="+mn-lt"/>
                <a:ea typeface="Arial" charset="0"/>
                <a:cs typeface="Palatino"/>
              </a:rPr>
              <a:t>for all is </a:t>
            </a:r>
            <a:r>
              <a:rPr lang="en-US" sz="1400" kern="0" spc="0" dirty="0">
                <a:solidFill>
                  <a:srgbClr val="333333">
                    <a:lumMod val="10000"/>
                    <a:lumOff val="90000"/>
                  </a:srgbClr>
                </a:solidFill>
                <a:latin typeface="+mn-lt"/>
                <a:ea typeface="Arial" charset="0"/>
                <a:cs typeface="Palatino"/>
              </a:rPr>
              <a:t>essential in creating sustainable </a:t>
            </a:r>
            <a:r>
              <a:rPr lang="en-US" sz="1400" kern="0" spc="0" dirty="0" smtClean="0">
                <a:solidFill>
                  <a:srgbClr val="333333">
                    <a:lumMod val="10000"/>
                    <a:lumOff val="90000"/>
                  </a:srgbClr>
                </a:solidFill>
                <a:latin typeface="+mn-lt"/>
                <a:ea typeface="Arial" charset="0"/>
                <a:cs typeface="Palatino"/>
              </a:rPr>
              <a:t>communities </a:t>
            </a:r>
            <a:r>
              <a:rPr lang="en-US" sz="1400" kern="0" spc="0" dirty="0">
                <a:solidFill>
                  <a:srgbClr val="333333">
                    <a:lumMod val="10000"/>
                    <a:lumOff val="90000"/>
                  </a:srgbClr>
                </a:solidFill>
                <a:latin typeface="+mn-lt"/>
                <a:ea typeface="Arial" charset="0"/>
                <a:cs typeface="Palatino"/>
              </a:rPr>
              <a:t>in fast-growing Metro Manila. </a:t>
            </a:r>
            <a:endParaRPr lang="en-US" sz="1400" kern="0" spc="0" dirty="0" smtClean="0">
              <a:solidFill>
                <a:srgbClr val="333333">
                  <a:lumMod val="10000"/>
                  <a:lumOff val="90000"/>
                </a:srgbClr>
              </a:solidFill>
              <a:latin typeface="+mn-lt"/>
              <a:ea typeface="Arial" charset="0"/>
              <a:cs typeface="Palatino"/>
            </a:endParaRPr>
          </a:p>
          <a:p>
            <a:pPr marL="285750" indent="-285750">
              <a:spcBef>
                <a:spcPts val="0"/>
              </a:spcBef>
              <a:buFont typeface="Arial"/>
              <a:buChar char="•"/>
            </a:pPr>
            <a:endParaRPr lang="en-US" sz="1400" kern="0" spc="0" dirty="0" smtClean="0">
              <a:solidFill>
                <a:srgbClr val="333333">
                  <a:lumMod val="10000"/>
                  <a:lumOff val="90000"/>
                </a:srgbClr>
              </a:solidFill>
              <a:latin typeface="+mn-lt"/>
              <a:ea typeface="Arial" charset="0"/>
              <a:cs typeface="Palatino"/>
            </a:endParaRPr>
          </a:p>
          <a:p>
            <a:pPr marL="285750" indent="-285750">
              <a:spcBef>
                <a:spcPts val="0"/>
              </a:spcBef>
              <a:buFont typeface="Arial"/>
              <a:buChar char="•"/>
            </a:pPr>
            <a:r>
              <a:rPr lang="en-US" sz="1400" kern="0" spc="0" dirty="0">
                <a:solidFill>
                  <a:srgbClr val="333333">
                    <a:lumMod val="10000"/>
                    <a:lumOff val="90000"/>
                  </a:srgbClr>
                </a:solidFill>
                <a:latin typeface="+mn-lt"/>
                <a:ea typeface="Arial" charset="0"/>
                <a:cs typeface="Palatino"/>
              </a:rPr>
              <a:t>The solution for many </a:t>
            </a:r>
            <a:r>
              <a:rPr lang="en-US" sz="1400" kern="0" spc="0" dirty="0" smtClean="0">
                <a:solidFill>
                  <a:srgbClr val="333333">
                    <a:lumMod val="10000"/>
                    <a:lumOff val="90000"/>
                  </a:srgbClr>
                </a:solidFill>
                <a:latin typeface="+mn-lt"/>
                <a:ea typeface="Arial" charset="0"/>
                <a:cs typeface="Palatino"/>
              </a:rPr>
              <a:t>new immigrants </a:t>
            </a:r>
            <a:r>
              <a:rPr lang="en-US" sz="1400" kern="0" spc="0" dirty="0">
                <a:solidFill>
                  <a:srgbClr val="333333">
                    <a:lumMod val="10000"/>
                    <a:lumOff val="90000"/>
                  </a:srgbClr>
                </a:solidFill>
                <a:latin typeface="+mn-lt"/>
                <a:ea typeface="Arial" charset="0"/>
                <a:cs typeface="Palatino"/>
              </a:rPr>
              <a:t>is to live in the slums of Metro Manila, which are dispersed, usually plagued by high </a:t>
            </a:r>
            <a:r>
              <a:rPr lang="en-US" sz="1400" kern="0" spc="0" dirty="0" smtClean="0">
                <a:solidFill>
                  <a:srgbClr val="333333">
                    <a:lumMod val="10000"/>
                    <a:lumOff val="90000"/>
                  </a:srgbClr>
                </a:solidFill>
                <a:latin typeface="+mn-lt"/>
                <a:ea typeface="Arial" charset="0"/>
                <a:cs typeface="Palatino"/>
              </a:rPr>
              <a:t>unemployment and </a:t>
            </a:r>
            <a:r>
              <a:rPr lang="en-US" sz="1400" kern="0" spc="0" dirty="0">
                <a:solidFill>
                  <a:srgbClr val="333333">
                    <a:lumMod val="10000"/>
                    <a:lumOff val="90000"/>
                  </a:srgbClr>
                </a:solidFill>
                <a:latin typeface="+mn-lt"/>
                <a:ea typeface="Arial" charset="0"/>
                <a:cs typeface="Palatino"/>
              </a:rPr>
              <a:t>high poverty </a:t>
            </a:r>
            <a:r>
              <a:rPr lang="en-US" sz="1400" kern="0" spc="0" dirty="0" smtClean="0">
                <a:solidFill>
                  <a:srgbClr val="333333">
                    <a:lumMod val="10000"/>
                    <a:lumOff val="90000"/>
                  </a:srgbClr>
                </a:solidFill>
                <a:latin typeface="+mn-lt"/>
                <a:ea typeface="Arial" charset="0"/>
                <a:cs typeface="Palatino"/>
              </a:rPr>
              <a:t>rates.</a:t>
            </a:r>
            <a:endParaRPr lang="en-US" sz="1400" kern="0" spc="0" dirty="0">
              <a:solidFill>
                <a:srgbClr val="333333">
                  <a:lumMod val="10000"/>
                  <a:lumOff val="90000"/>
                </a:srgbClr>
              </a:solidFill>
              <a:latin typeface="+mn-lt"/>
              <a:ea typeface="Arial" charset="0"/>
              <a:cs typeface="Palatino"/>
            </a:endParaRPr>
          </a:p>
          <a:p>
            <a:pPr marL="285750" indent="-285750">
              <a:spcBef>
                <a:spcPts val="0"/>
              </a:spcBef>
              <a:buFont typeface="Arial"/>
              <a:buChar char="•"/>
            </a:pPr>
            <a:endParaRPr lang="en-US" sz="1400" kern="0" spc="0" dirty="0">
              <a:solidFill>
                <a:srgbClr val="333333">
                  <a:lumMod val="10000"/>
                  <a:lumOff val="90000"/>
                </a:srgbClr>
              </a:solidFill>
              <a:latin typeface="+mn-lt"/>
              <a:ea typeface="Arial" charset="0"/>
              <a:cs typeface="Palatino"/>
            </a:endParaRPr>
          </a:p>
          <a:p>
            <a:pPr marL="285750" indent="-285750">
              <a:spcBef>
                <a:spcPts val="0"/>
              </a:spcBef>
              <a:buFont typeface="Arial"/>
              <a:buChar char="•"/>
            </a:pPr>
            <a:r>
              <a:rPr lang="en-US" sz="1400" kern="0" spc="0" dirty="0">
                <a:solidFill>
                  <a:srgbClr val="333333">
                    <a:lumMod val="10000"/>
                    <a:lumOff val="90000"/>
                  </a:srgbClr>
                </a:solidFill>
                <a:latin typeface="+mn-lt"/>
                <a:ea typeface="Arial" charset="0"/>
                <a:cs typeface="Palatino"/>
              </a:rPr>
              <a:t>Some local initiatives have taken up these problems, such as the recently launched National Slum Upgrading Strategy (NSUS</a:t>
            </a:r>
            <a:r>
              <a:rPr lang="en-US" sz="1400" kern="0" spc="0" dirty="0" smtClean="0">
                <a:solidFill>
                  <a:srgbClr val="333333">
                    <a:lumMod val="10000"/>
                    <a:lumOff val="90000"/>
                  </a:srgbClr>
                </a:solidFill>
                <a:latin typeface="+mn-lt"/>
                <a:ea typeface="Arial" charset="0"/>
                <a:cs typeface="Palatino"/>
              </a:rPr>
              <a:t>).</a:t>
            </a:r>
          </a:p>
          <a:p>
            <a:pPr marL="285750" indent="-285750">
              <a:spcBef>
                <a:spcPts val="0"/>
              </a:spcBef>
              <a:buFont typeface="Arial"/>
              <a:buChar char="•"/>
            </a:pPr>
            <a:endParaRPr lang="en-US" sz="1400" kern="0" spc="0" dirty="0">
              <a:solidFill>
                <a:srgbClr val="333333">
                  <a:lumMod val="10000"/>
                  <a:lumOff val="90000"/>
                </a:srgbClr>
              </a:solidFill>
              <a:latin typeface="+mn-lt"/>
              <a:ea typeface="Arial" charset="0"/>
              <a:cs typeface="Palatino"/>
            </a:endParaRPr>
          </a:p>
          <a:p>
            <a:pPr marL="285750" indent="-285750">
              <a:spcBef>
                <a:spcPts val="0"/>
              </a:spcBef>
              <a:buFont typeface="Arial"/>
              <a:buChar char="•"/>
            </a:pPr>
            <a:r>
              <a:rPr lang="en-US" sz="1400" kern="0" spc="0" dirty="0" smtClean="0">
                <a:solidFill>
                  <a:srgbClr val="333333">
                    <a:lumMod val="10000"/>
                    <a:lumOff val="90000"/>
                  </a:srgbClr>
                </a:solidFill>
                <a:latin typeface="+mn-lt"/>
                <a:ea typeface="Arial" charset="0"/>
                <a:cs typeface="Palatino"/>
              </a:rPr>
              <a:t>The </a:t>
            </a:r>
            <a:r>
              <a:rPr lang="en-US" sz="1400" kern="0" spc="0" dirty="0">
                <a:solidFill>
                  <a:srgbClr val="333333">
                    <a:lumMod val="10000"/>
                    <a:lumOff val="90000"/>
                  </a:srgbClr>
                </a:solidFill>
                <a:latin typeface="+mn-lt"/>
                <a:ea typeface="Arial" charset="0"/>
                <a:cs typeface="Palatino"/>
              </a:rPr>
              <a:t>NGO </a:t>
            </a:r>
            <a:r>
              <a:rPr lang="en-US" sz="1400" kern="0" spc="0" dirty="0" err="1">
                <a:solidFill>
                  <a:srgbClr val="333333">
                    <a:lumMod val="10000"/>
                    <a:lumOff val="90000"/>
                  </a:srgbClr>
                </a:solidFill>
                <a:latin typeface="+mn-lt"/>
                <a:ea typeface="Arial" charset="0"/>
                <a:cs typeface="Palatino"/>
              </a:rPr>
              <a:t>Gawad</a:t>
            </a:r>
            <a:r>
              <a:rPr lang="en-US" sz="1400" kern="0" spc="0" dirty="0">
                <a:solidFill>
                  <a:srgbClr val="333333">
                    <a:lumMod val="10000"/>
                    <a:lumOff val="90000"/>
                  </a:srgbClr>
                </a:solidFill>
                <a:latin typeface="+mn-lt"/>
                <a:ea typeface="Arial" charset="0"/>
                <a:cs typeface="Palatino"/>
              </a:rPr>
              <a:t> </a:t>
            </a:r>
            <a:r>
              <a:rPr lang="en-US" sz="1400" kern="0" spc="0" dirty="0" err="1">
                <a:solidFill>
                  <a:srgbClr val="333333">
                    <a:lumMod val="10000"/>
                    <a:lumOff val="90000"/>
                  </a:srgbClr>
                </a:solidFill>
                <a:latin typeface="+mn-lt"/>
                <a:ea typeface="Arial" charset="0"/>
                <a:cs typeface="Palatino"/>
              </a:rPr>
              <a:t>Kalinga</a:t>
            </a:r>
            <a:r>
              <a:rPr lang="en-US" sz="1400" kern="0" spc="0" dirty="0">
                <a:solidFill>
                  <a:srgbClr val="333333">
                    <a:lumMod val="10000"/>
                    <a:lumOff val="90000"/>
                  </a:srgbClr>
                </a:solidFill>
                <a:latin typeface="+mn-lt"/>
                <a:ea typeface="Arial" charset="0"/>
                <a:cs typeface="Palatino"/>
              </a:rPr>
              <a:t> promotes the principles of mutual respect for all community stakeholders, as well as a sustainable livelihood for members of a multiethnic society. </a:t>
            </a:r>
          </a:p>
        </p:txBody>
      </p:sp>
    </p:spTree>
    <p:extLst>
      <p:ext uri="{BB962C8B-B14F-4D97-AF65-F5344CB8AC3E}">
        <p14:creationId xmlns:p14="http://schemas.microsoft.com/office/powerpoint/2010/main" val="101345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a:ext>
            </a:extLst>
          </a:blip>
          <a:srcRect r="281" b="6320"/>
          <a:stretch/>
        </p:blipFill>
        <p:spPr>
          <a:xfrm>
            <a:off x="0" y="0"/>
            <a:ext cx="9144000" cy="5715000"/>
          </a:xfrm>
          <a:prstGeom prst="rect">
            <a:avLst/>
          </a:prstGeom>
        </p:spPr>
      </p:pic>
      <p:sp>
        <p:nvSpPr>
          <p:cNvPr id="2" name="Title 1"/>
          <p:cNvSpPr>
            <a:spLocks noGrp="1"/>
          </p:cNvSpPr>
          <p:nvPr>
            <p:ph type="ctrTitle"/>
          </p:nvPr>
        </p:nvSpPr>
        <p:spPr>
          <a:xfrm>
            <a:off x="502838" y="657653"/>
            <a:ext cx="8257751" cy="2123658"/>
          </a:xfrm>
          <a:solidFill>
            <a:srgbClr val="333333">
              <a:alpha val="67000"/>
            </a:srgbClr>
          </a:solidFill>
        </p:spPr>
        <p:txBody>
          <a:bodyPr vert="horz" wrap="square" lIns="91440" tIns="45720" rIns="91440" bIns="45720" rtlCol="0" anchor="ctr">
            <a:spAutoFit/>
          </a:bodyPr>
          <a:lstStyle/>
          <a:p>
            <a:pPr>
              <a:spcBef>
                <a:spcPts val="0"/>
              </a:spcBef>
            </a:pPr>
            <a:r>
              <a:rPr lang="en-US" sz="4400" i="1" kern="0" cap="none" spc="0" dirty="0">
                <a:solidFill>
                  <a:srgbClr val="333333">
                    <a:lumMod val="10000"/>
                    <a:lumOff val="90000"/>
                  </a:srgbClr>
                </a:solidFill>
                <a:ea typeface="Arial" charset="0"/>
                <a:cs typeface="Palatino"/>
              </a:rPr>
              <a:t>Ten Principles for </a:t>
            </a:r>
            <a:r>
              <a:rPr lang="en-US" sz="4400" i="1" kern="0" cap="none" spc="0" dirty="0" smtClean="0">
                <a:solidFill>
                  <a:srgbClr val="333333">
                    <a:lumMod val="10000"/>
                    <a:lumOff val="90000"/>
                  </a:srgbClr>
                </a:solidFill>
                <a:ea typeface="Arial" charset="0"/>
                <a:cs typeface="Palatino"/>
              </a:rPr>
              <a:t/>
            </a:r>
            <a:br>
              <a:rPr lang="en-US" sz="4400" i="1" kern="0" cap="none" spc="0" dirty="0" smtClean="0">
                <a:solidFill>
                  <a:srgbClr val="333333">
                    <a:lumMod val="10000"/>
                    <a:lumOff val="90000"/>
                  </a:srgbClr>
                </a:solidFill>
                <a:ea typeface="Arial" charset="0"/>
                <a:cs typeface="Palatino"/>
              </a:rPr>
            </a:br>
            <a:r>
              <a:rPr lang="en-US" sz="4400" i="1" kern="0" cap="none" spc="0" dirty="0" smtClean="0">
                <a:solidFill>
                  <a:srgbClr val="333333">
                    <a:lumMod val="10000"/>
                    <a:lumOff val="90000"/>
                  </a:srgbClr>
                </a:solidFill>
                <a:ea typeface="Arial" charset="0"/>
                <a:cs typeface="Palatino"/>
              </a:rPr>
              <a:t>Sustainable </a:t>
            </a:r>
            <a:r>
              <a:rPr lang="en-US" sz="4400" i="1" kern="0" cap="none" spc="0" dirty="0">
                <a:solidFill>
                  <a:srgbClr val="333333">
                    <a:lumMod val="10000"/>
                    <a:lumOff val="90000"/>
                  </a:srgbClr>
                </a:solidFill>
                <a:ea typeface="Arial" charset="0"/>
                <a:cs typeface="Palatino"/>
              </a:rPr>
              <a:t>Development of Metro Manila’s New Urban Core</a:t>
            </a:r>
          </a:p>
        </p:txBody>
      </p:sp>
      <p:pic>
        <p:nvPicPr>
          <p:cNvPr id="5" name="Picture 4" descr="ULI-Banne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02852" y="0"/>
            <a:ext cx="4757737" cy="584070"/>
          </a:xfrm>
          <a:prstGeom prst="rect">
            <a:avLst/>
          </a:prstGeom>
          <a:effectLst>
            <a:outerShdw blurRad="50800" dist="38100" dir="8100000" algn="tr" rotWithShape="0">
              <a:prstClr val="black">
                <a:alpha val="40000"/>
              </a:prstClr>
            </a:outerShdw>
          </a:effectLst>
        </p:spPr>
      </p:pic>
      <p:pic>
        <p:nvPicPr>
          <p:cNvPr id="7" name="Picture 6" descr="UDP-International-Logo-(HQ).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45672" y="4781495"/>
            <a:ext cx="814917" cy="698565"/>
          </a:xfrm>
          <a:prstGeom prst="rect">
            <a:avLst/>
          </a:prstGeom>
        </p:spPr>
      </p:pic>
    </p:spTree>
    <p:extLst>
      <p:ext uri="{BB962C8B-B14F-4D97-AF65-F5344CB8AC3E}">
        <p14:creationId xmlns:p14="http://schemas.microsoft.com/office/powerpoint/2010/main" val="318272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3-04-07 at 8.11.10 PM.pn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
        <p:nvSpPr>
          <p:cNvPr id="8" name="Title 6"/>
          <p:cNvSpPr txBox="1">
            <a:spLocks noGrp="1"/>
          </p:cNvSpPr>
          <p:nvPr>
            <p:ph type="title"/>
          </p:nvPr>
        </p:nvSpPr>
        <p:spPr>
          <a:xfrm>
            <a:off x="0" y="334859"/>
            <a:ext cx="6967425" cy="861774"/>
          </a:xfrm>
          <a:prstGeom prst="rect">
            <a:avLst/>
          </a:prstGeom>
          <a:solidFill>
            <a:schemeClr val="tx1">
              <a:lumMod val="85000"/>
              <a:lumOff val="15000"/>
              <a:alpha val="67000"/>
            </a:schemeClr>
          </a:solidFill>
        </p:spPr>
        <p:txBody>
          <a:bodyPr wrap="square" rtlCol="0">
            <a:spAutoFit/>
          </a:bodyPr>
          <a:lstStyle/>
          <a:p>
            <a:pPr>
              <a:spcBef>
                <a:spcPts val="0"/>
              </a:spcBef>
            </a:pPr>
            <a:r>
              <a:rPr lang="en-US" sz="3200" dirty="0">
                <a:solidFill>
                  <a:srgbClr val="EBEBEB"/>
                </a:solidFill>
                <a:ea typeface="Arial" charset="0"/>
              </a:rPr>
              <a:t>10. Go </a:t>
            </a:r>
            <a:r>
              <a:rPr lang="en-US" sz="3200" dirty="0" smtClean="0">
                <a:solidFill>
                  <a:srgbClr val="EBEBEB"/>
                </a:solidFill>
                <a:ea typeface="Arial" charset="0"/>
              </a:rPr>
              <a:t>Beyond Smart Communities</a:t>
            </a:r>
            <a:br>
              <a:rPr lang="en-US" sz="3200" dirty="0" smtClean="0">
                <a:solidFill>
                  <a:srgbClr val="EBEBEB"/>
                </a:solidFill>
                <a:ea typeface="Arial" charset="0"/>
              </a:rPr>
            </a:br>
            <a:r>
              <a:rPr lang="en-US" sz="1800" kern="0" spc="0" dirty="0">
                <a:solidFill>
                  <a:srgbClr val="333333">
                    <a:lumMod val="10000"/>
                    <a:lumOff val="90000"/>
                  </a:srgbClr>
                </a:solidFill>
                <a:latin typeface="Palatino"/>
                <a:ea typeface="Arial" charset="0"/>
                <a:cs typeface="Palatino"/>
              </a:rPr>
              <a:t>More Livable and Sustainable Communities </a:t>
            </a:r>
          </a:p>
        </p:txBody>
      </p:sp>
      <p:sp>
        <p:nvSpPr>
          <p:cNvPr id="9" name="Title 6"/>
          <p:cNvSpPr txBox="1">
            <a:spLocks/>
          </p:cNvSpPr>
          <p:nvPr/>
        </p:nvSpPr>
        <p:spPr>
          <a:xfrm>
            <a:off x="-4" y="1413489"/>
            <a:ext cx="6967429" cy="2677656"/>
          </a:xfrm>
          <a:prstGeom prst="rect">
            <a:avLst/>
          </a:prstGeom>
          <a:solidFill>
            <a:srgbClr val="333333">
              <a:alpha val="67000"/>
            </a:srgbClr>
          </a:solidFill>
        </p:spPr>
        <p:txBody>
          <a:bodyPr vert="horz" wrap="square" lIns="91440" tIns="45720" rIns="91440" bIns="45720" rtlCol="0" anchor="t">
            <a:sp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285750" indent="-285750">
              <a:spcBef>
                <a:spcPts val="0"/>
              </a:spcBef>
              <a:buFont typeface="Arial"/>
              <a:buChar char="•"/>
            </a:pPr>
            <a:r>
              <a:rPr lang="en-US" sz="1400" kern="0" spc="0" dirty="0" smtClean="0">
                <a:solidFill>
                  <a:srgbClr val="333333">
                    <a:lumMod val="10000"/>
                    <a:lumOff val="90000"/>
                  </a:srgbClr>
                </a:solidFill>
                <a:latin typeface="+mn-lt"/>
                <a:ea typeface="Arial" charset="0"/>
                <a:cs typeface="Palatino"/>
              </a:rPr>
              <a:t>Smart cities and sustainability </a:t>
            </a:r>
            <a:r>
              <a:rPr lang="en-US" sz="1400" kern="0" spc="0" dirty="0">
                <a:solidFill>
                  <a:srgbClr val="333333">
                    <a:lumMod val="10000"/>
                    <a:lumOff val="90000"/>
                  </a:srgbClr>
                </a:solidFill>
                <a:latin typeface="+mn-lt"/>
                <a:ea typeface="Arial" charset="0"/>
                <a:cs typeface="Palatino"/>
              </a:rPr>
              <a:t>is a global trend targeted at </a:t>
            </a:r>
            <a:r>
              <a:rPr lang="en-US" sz="1400" kern="0" spc="0" dirty="0" smtClean="0">
                <a:solidFill>
                  <a:srgbClr val="333333">
                    <a:lumMod val="10000"/>
                    <a:lumOff val="90000"/>
                  </a:srgbClr>
                </a:solidFill>
                <a:latin typeface="+mn-lt"/>
                <a:ea typeface="Arial" charset="0"/>
                <a:cs typeface="Palatino"/>
              </a:rPr>
              <a:t>using technology and enabling </a:t>
            </a:r>
            <a:r>
              <a:rPr lang="en-US" sz="1400" kern="0" spc="0" dirty="0">
                <a:solidFill>
                  <a:srgbClr val="333333">
                    <a:lumMod val="10000"/>
                    <a:lumOff val="90000"/>
                  </a:srgbClr>
                </a:solidFill>
                <a:latin typeface="+mn-lt"/>
                <a:ea typeface="Arial" charset="0"/>
                <a:cs typeface="Palatino"/>
              </a:rPr>
              <a:t>continued </a:t>
            </a:r>
            <a:r>
              <a:rPr lang="en-US" sz="1400" kern="0" spc="0" dirty="0" smtClean="0">
                <a:solidFill>
                  <a:srgbClr val="333333">
                    <a:lumMod val="10000"/>
                    <a:lumOff val="90000"/>
                  </a:srgbClr>
                </a:solidFill>
                <a:latin typeface="+mn-lt"/>
                <a:ea typeface="Arial" charset="0"/>
                <a:cs typeface="Palatino"/>
              </a:rPr>
              <a:t>development </a:t>
            </a:r>
            <a:r>
              <a:rPr lang="en-US" sz="1400" kern="0" spc="0" dirty="0">
                <a:solidFill>
                  <a:srgbClr val="333333">
                    <a:lumMod val="10000"/>
                    <a:lumOff val="90000"/>
                  </a:srgbClr>
                </a:solidFill>
                <a:latin typeface="+mn-lt"/>
                <a:ea typeface="Arial" charset="0"/>
                <a:cs typeface="Palatino"/>
              </a:rPr>
              <a:t>of human society, aiming to balance social and economic growth while reducing consumption of natural resources. </a:t>
            </a:r>
          </a:p>
          <a:p>
            <a:pPr>
              <a:spcBef>
                <a:spcPts val="0"/>
              </a:spcBef>
            </a:pPr>
            <a:endParaRPr lang="en-US" sz="1400" kern="0" spc="0" dirty="0" smtClean="0">
              <a:solidFill>
                <a:srgbClr val="333333">
                  <a:lumMod val="10000"/>
                  <a:lumOff val="90000"/>
                </a:srgbClr>
              </a:solidFill>
              <a:latin typeface="+mn-lt"/>
              <a:ea typeface="Arial" charset="0"/>
              <a:cs typeface="Palatino"/>
            </a:endParaRPr>
          </a:p>
          <a:p>
            <a:pPr marL="285750" indent="-285750">
              <a:spcBef>
                <a:spcPts val="0"/>
              </a:spcBef>
              <a:buFont typeface="Arial"/>
              <a:buChar char="•"/>
            </a:pPr>
            <a:r>
              <a:rPr lang="en-US" sz="1400" kern="0" spc="0" dirty="0" smtClean="0">
                <a:solidFill>
                  <a:srgbClr val="333333">
                    <a:lumMod val="10000"/>
                    <a:lumOff val="90000"/>
                  </a:srgbClr>
                </a:solidFill>
                <a:latin typeface="+mn-lt"/>
                <a:ea typeface="Arial" charset="0"/>
                <a:cs typeface="Palatino"/>
              </a:rPr>
              <a:t>Buildings </a:t>
            </a:r>
            <a:r>
              <a:rPr lang="en-US" sz="1400" kern="0" spc="0" dirty="0">
                <a:solidFill>
                  <a:srgbClr val="333333">
                    <a:lumMod val="10000"/>
                    <a:lumOff val="90000"/>
                  </a:srgbClr>
                </a:solidFill>
                <a:latin typeface="+mn-lt"/>
                <a:ea typeface="Arial" charset="0"/>
                <a:cs typeface="Palatino"/>
              </a:rPr>
              <a:t>and transportation account for 70 percent of green</a:t>
            </a:r>
            <a:r>
              <a:rPr lang="en-US" sz="1400" kern="0" spc="0" dirty="0" smtClean="0">
                <a:solidFill>
                  <a:srgbClr val="333333">
                    <a:lumMod val="10000"/>
                    <a:lumOff val="90000"/>
                  </a:srgbClr>
                </a:solidFill>
                <a:latin typeface="+mn-lt"/>
                <a:ea typeface="Arial" charset="0"/>
                <a:cs typeface="Palatino"/>
              </a:rPr>
              <a:t>-house </a:t>
            </a:r>
            <a:r>
              <a:rPr lang="en-US" sz="1400" kern="0" spc="0" dirty="0">
                <a:solidFill>
                  <a:srgbClr val="333333">
                    <a:lumMod val="10000"/>
                    <a:lumOff val="90000"/>
                  </a:srgbClr>
                </a:solidFill>
                <a:latin typeface="+mn-lt"/>
                <a:ea typeface="Arial" charset="0"/>
                <a:cs typeface="Palatino"/>
              </a:rPr>
              <a:t>gas </a:t>
            </a:r>
            <a:r>
              <a:rPr lang="en-US" sz="1400" kern="0" spc="0" dirty="0" smtClean="0">
                <a:solidFill>
                  <a:srgbClr val="333333">
                    <a:lumMod val="10000"/>
                    <a:lumOff val="90000"/>
                  </a:srgbClr>
                </a:solidFill>
                <a:latin typeface="+mn-lt"/>
                <a:ea typeface="Arial" charset="0"/>
                <a:cs typeface="Palatino"/>
              </a:rPr>
              <a:t>emissions. Planning </a:t>
            </a:r>
            <a:r>
              <a:rPr lang="en-US" sz="1400" kern="0" spc="0" dirty="0">
                <a:solidFill>
                  <a:srgbClr val="333333">
                    <a:lumMod val="10000"/>
                    <a:lumOff val="90000"/>
                  </a:srgbClr>
                </a:solidFill>
                <a:latin typeface="+mn-lt"/>
                <a:ea typeface="Arial" charset="0"/>
                <a:cs typeface="Palatino"/>
              </a:rPr>
              <a:t>should start at the regional scale to create livable </a:t>
            </a:r>
            <a:r>
              <a:rPr lang="en-US" sz="1400" kern="0" spc="0" dirty="0" smtClean="0">
                <a:solidFill>
                  <a:srgbClr val="333333">
                    <a:lumMod val="10000"/>
                    <a:lumOff val="90000"/>
                  </a:srgbClr>
                </a:solidFill>
                <a:latin typeface="+mn-lt"/>
                <a:ea typeface="Arial" charset="0"/>
                <a:cs typeface="Palatino"/>
              </a:rPr>
              <a:t>communities.</a:t>
            </a:r>
            <a:endParaRPr lang="en-US" sz="1400" kern="0" spc="0" dirty="0">
              <a:solidFill>
                <a:srgbClr val="333333">
                  <a:lumMod val="10000"/>
                  <a:lumOff val="90000"/>
                </a:srgbClr>
              </a:solidFill>
              <a:latin typeface="+mn-lt"/>
              <a:ea typeface="Arial" charset="0"/>
              <a:cs typeface="Palatino"/>
            </a:endParaRPr>
          </a:p>
          <a:p>
            <a:pPr marL="285750" indent="-285750">
              <a:spcBef>
                <a:spcPts val="0"/>
              </a:spcBef>
              <a:buFont typeface="Arial"/>
              <a:buChar char="•"/>
            </a:pPr>
            <a:endParaRPr lang="en-US" sz="1400" kern="0" spc="0" dirty="0">
              <a:solidFill>
                <a:srgbClr val="333333">
                  <a:lumMod val="10000"/>
                  <a:lumOff val="90000"/>
                </a:srgbClr>
              </a:solidFill>
              <a:latin typeface="+mn-lt"/>
              <a:ea typeface="Arial" charset="0"/>
              <a:cs typeface="Palatino"/>
            </a:endParaRPr>
          </a:p>
          <a:p>
            <a:pPr marL="285750" indent="-285750">
              <a:spcBef>
                <a:spcPts val="0"/>
              </a:spcBef>
              <a:buFont typeface="Arial"/>
              <a:buChar char="•"/>
            </a:pPr>
            <a:r>
              <a:rPr lang="en-US" sz="1400" kern="0" spc="0" dirty="0">
                <a:solidFill>
                  <a:srgbClr val="333333">
                    <a:lumMod val="10000"/>
                    <a:lumOff val="90000"/>
                  </a:srgbClr>
                </a:solidFill>
                <a:latin typeface="+mn-lt"/>
                <a:ea typeface="Arial" charset="0"/>
                <a:cs typeface="Palatino"/>
              </a:rPr>
              <a:t>Neighborhoods that offer a high quality of life and maintain long-term value for residents should be located in convenient </a:t>
            </a:r>
            <a:r>
              <a:rPr lang="en-US" sz="1400" kern="0" spc="0" dirty="0" smtClean="0">
                <a:solidFill>
                  <a:srgbClr val="333333">
                    <a:lumMod val="10000"/>
                    <a:lumOff val="90000"/>
                  </a:srgbClr>
                </a:solidFill>
                <a:latin typeface="+mn-lt"/>
                <a:ea typeface="Arial" charset="0"/>
                <a:cs typeface="Palatino"/>
              </a:rPr>
              <a:t>areas.</a:t>
            </a:r>
          </a:p>
          <a:p>
            <a:pPr marL="285750" indent="-285750">
              <a:spcBef>
                <a:spcPts val="0"/>
              </a:spcBef>
              <a:buFont typeface="Arial"/>
              <a:buChar char="•"/>
            </a:pPr>
            <a:endParaRPr lang="en-US" sz="1400" kern="0" spc="0" dirty="0">
              <a:solidFill>
                <a:srgbClr val="333333">
                  <a:lumMod val="10000"/>
                  <a:lumOff val="90000"/>
                </a:srgbClr>
              </a:solidFill>
              <a:latin typeface="+mn-lt"/>
              <a:ea typeface="Arial" charset="0"/>
              <a:cs typeface="Palatino"/>
            </a:endParaRPr>
          </a:p>
          <a:p>
            <a:pPr marL="285750" indent="-285750">
              <a:spcBef>
                <a:spcPts val="0"/>
              </a:spcBef>
              <a:buFont typeface="Arial"/>
              <a:buChar char="•"/>
            </a:pPr>
            <a:r>
              <a:rPr lang="en-US" sz="1400" kern="0" spc="0" dirty="0">
                <a:solidFill>
                  <a:srgbClr val="333333">
                    <a:lumMod val="10000"/>
                    <a:lumOff val="90000"/>
                  </a:srgbClr>
                </a:solidFill>
                <a:latin typeface="+mn-lt"/>
                <a:ea typeface="Arial" charset="0"/>
                <a:cs typeface="Palatino"/>
              </a:rPr>
              <a:t>Education and awareness programs are also needed to ensure that people from all walks of life do their part in promoting smart and sustainable communities. </a:t>
            </a:r>
          </a:p>
        </p:txBody>
      </p:sp>
    </p:spTree>
    <p:extLst>
      <p:ext uri="{BB962C8B-B14F-4D97-AF65-F5344CB8AC3E}">
        <p14:creationId xmlns:p14="http://schemas.microsoft.com/office/powerpoint/2010/main" val="361312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22602" y="219807"/>
            <a:ext cx="4038510" cy="5715000"/>
          </a:xfrm>
          <a:prstGeom prst="rect">
            <a:avLst/>
          </a:prstGeom>
        </p:spPr>
      </p:pic>
      <p:pic>
        <p:nvPicPr>
          <p:cNvPr id="6" name="Picture 2" descr="U:\01 Project\YTB\03 Work in Progress\YTB Report Images\Alternative Images\IMG_24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19807"/>
            <a:ext cx="2731228" cy="20484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U:\01 Project\YTB\03 Work in Progress\YTB Report Images\Alternative Images\IMG_262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44943" y="219807"/>
            <a:ext cx="2890904" cy="21681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U:\01 Project\YTB\03 Work in Progress\01 Graphics\Sujata Manila and Tacloban Site Photos Dec 2013\IMG_2711.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b="-10461"/>
          <a:stretch/>
        </p:blipFill>
        <p:spPr bwMode="auto">
          <a:xfrm>
            <a:off x="2543462" y="2039327"/>
            <a:ext cx="3078670" cy="223471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U:\01 Project\YTB\03 Work in Progress\01 Graphics\Sujata Manila and Tacloban Site Photos Dec 2013\IMG_2708.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0" y="1770673"/>
            <a:ext cx="2744943" cy="18203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U:\01 Project\YTB\03 Work in Progress\01 Graphics\Sujata Manila and Tacloban Site Photos Dec 2013\IMG_2867.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b="-34286"/>
          <a:stretch/>
        </p:blipFill>
        <p:spPr bwMode="auto">
          <a:xfrm>
            <a:off x="2627984" y="4054229"/>
            <a:ext cx="2994148" cy="22388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 y="3591005"/>
            <a:ext cx="3305428" cy="2123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35415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378583" y="1167630"/>
            <a:ext cx="8765417" cy="4445000"/>
          </a:xfrm>
        </p:spPr>
        <p:txBody>
          <a:bodyPr>
            <a:normAutofit fontScale="77500" lnSpcReduction="20000"/>
          </a:bodyPr>
          <a:lstStyle/>
          <a:p>
            <a:pPr marL="0" indent="0">
              <a:buNone/>
            </a:pPr>
            <a:r>
              <a:rPr lang="en-US" sz="3100" b="1" dirty="0" smtClean="0"/>
              <a:t>Immediate to Short-term</a:t>
            </a:r>
          </a:p>
          <a:p>
            <a:r>
              <a:rPr lang="en-US" sz="2300" b="1" dirty="0" smtClean="0"/>
              <a:t>Addressing Urgent Needs:</a:t>
            </a:r>
            <a:endParaRPr lang="en-GB" sz="2300" b="1" dirty="0"/>
          </a:p>
          <a:p>
            <a:pPr lvl="1"/>
            <a:r>
              <a:rPr lang="en-US" sz="2300" dirty="0" smtClean="0"/>
              <a:t>Food, temporary shelter</a:t>
            </a:r>
            <a:r>
              <a:rPr lang="en-US" sz="2300" dirty="0"/>
              <a:t>, </a:t>
            </a:r>
            <a:r>
              <a:rPr lang="en-US" sz="2300" dirty="0" smtClean="0"/>
              <a:t>medical care, livelihoods</a:t>
            </a:r>
            <a:r>
              <a:rPr lang="en-US" sz="2300" dirty="0"/>
              <a:t>, local </a:t>
            </a:r>
            <a:r>
              <a:rPr lang="en-US" sz="2300" dirty="0" smtClean="0"/>
              <a:t>needs</a:t>
            </a:r>
            <a:r>
              <a:rPr lang="en-US" sz="2300" dirty="0"/>
              <a:t>, to ensure that they can recover and rebuild their lives to be much better. </a:t>
            </a:r>
            <a:endParaRPr lang="en-US" sz="2300" dirty="0" smtClean="0"/>
          </a:p>
          <a:p>
            <a:pPr lvl="1"/>
            <a:r>
              <a:rPr lang="en-US" sz="2300" dirty="0"/>
              <a:t>Need for medical supplies and provision of medical care with local and international input. </a:t>
            </a:r>
            <a:endParaRPr lang="en-US" sz="2300" dirty="0" smtClean="0"/>
          </a:p>
          <a:p>
            <a:r>
              <a:rPr lang="en-US" sz="2300" b="1" dirty="0" smtClean="0"/>
              <a:t>Clearing of debris and issues with dead bodies:</a:t>
            </a:r>
            <a:endParaRPr lang="en-US" sz="2300" b="1" dirty="0"/>
          </a:p>
          <a:p>
            <a:pPr lvl="1"/>
            <a:r>
              <a:rPr lang="en-US" sz="2300" dirty="0" smtClean="0"/>
              <a:t>Identify the </a:t>
            </a:r>
            <a:r>
              <a:rPr lang="en-US" sz="2300" dirty="0"/>
              <a:t>dead bodies, clearing debris, repairing buildings such as schools and hospitals, so that people can be taken care of and life can get back to normal as soon as possible. </a:t>
            </a:r>
            <a:endParaRPr lang="en-US" sz="2300" dirty="0" smtClean="0"/>
          </a:p>
          <a:p>
            <a:r>
              <a:rPr lang="en-US" sz="2300" b="1" dirty="0" smtClean="0"/>
              <a:t>Education and creating awareness:</a:t>
            </a:r>
            <a:endParaRPr lang="en-US" sz="2300" b="1" dirty="0"/>
          </a:p>
          <a:p>
            <a:pPr lvl="1"/>
            <a:r>
              <a:rPr lang="en-US" sz="2300" dirty="0" smtClean="0"/>
              <a:t>Education </a:t>
            </a:r>
            <a:r>
              <a:rPr lang="en-US" sz="2300" dirty="0"/>
              <a:t>and awareness to ensure people know how to act and what help and assistance is available. Also how people are coping with the situation, this will help empower people as well. </a:t>
            </a:r>
          </a:p>
          <a:p>
            <a:pPr lvl="1"/>
            <a:r>
              <a:rPr lang="en-US" sz="2300" dirty="0"/>
              <a:t>Communication is key so people are more aware of how their needs are being addressed. This will need to be done at local, regional, national and international level as well. </a:t>
            </a:r>
          </a:p>
          <a:p>
            <a:endParaRPr lang="en-GB" dirty="0"/>
          </a:p>
        </p:txBody>
      </p:sp>
      <p:sp>
        <p:nvSpPr>
          <p:cNvPr id="3" name="Title 2"/>
          <p:cNvSpPr>
            <a:spLocks noGrp="1"/>
          </p:cNvSpPr>
          <p:nvPr>
            <p:ph type="title"/>
          </p:nvPr>
        </p:nvSpPr>
        <p:spPr>
          <a:noFill/>
        </p:spPr>
        <p:txBody>
          <a:bodyPr/>
          <a:lstStyle/>
          <a:p>
            <a:r>
              <a:rPr lang="en-US" b="1" i="1" dirty="0" smtClean="0">
                <a:solidFill>
                  <a:schemeClr val="tx2"/>
                </a:solidFill>
              </a:rPr>
              <a:t>PRELIMINARY OBSERVATIONS</a:t>
            </a:r>
            <a:endParaRPr lang="en-GB" b="1" i="1" dirty="0">
              <a:solidFill>
                <a:schemeClr val="tx2"/>
              </a:solidFill>
            </a:endParaRPr>
          </a:p>
        </p:txBody>
      </p:sp>
    </p:spTree>
    <p:extLst>
      <p:ext uri="{BB962C8B-B14F-4D97-AF65-F5344CB8AC3E}">
        <p14:creationId xmlns:p14="http://schemas.microsoft.com/office/powerpoint/2010/main" val="35681378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74171" y="1333500"/>
            <a:ext cx="5159829" cy="4381500"/>
          </a:xfrm>
        </p:spPr>
        <p:txBody>
          <a:bodyPr/>
          <a:lstStyle/>
          <a:p>
            <a:pPr marL="0" indent="0">
              <a:buNone/>
            </a:pPr>
            <a:r>
              <a:rPr lang="en-US" sz="2400" b="1" dirty="0"/>
              <a:t>Immediate to </a:t>
            </a:r>
            <a:r>
              <a:rPr lang="en-US" sz="2400" b="1" dirty="0" smtClean="0"/>
              <a:t>Short-term</a:t>
            </a:r>
          </a:p>
          <a:p>
            <a:r>
              <a:rPr lang="en-US" sz="1600" b="1" dirty="0" smtClean="0"/>
              <a:t>Supporting </a:t>
            </a:r>
            <a:r>
              <a:rPr lang="en-US" sz="1600" b="1" dirty="0"/>
              <a:t>livelihoods and business:</a:t>
            </a:r>
          </a:p>
          <a:p>
            <a:pPr lvl="1"/>
            <a:r>
              <a:rPr lang="en-US" sz="1600" dirty="0"/>
              <a:t>Assistance to people and businesses are being delivered so they can begin to rebuild their lives and businesses. </a:t>
            </a:r>
          </a:p>
          <a:p>
            <a:pPr lvl="1"/>
            <a:r>
              <a:rPr lang="en-US" sz="1600" dirty="0"/>
              <a:t>Financial and other assistance to LGUs so they can better manage the rebuilding and rehabilitation efforts. </a:t>
            </a:r>
          </a:p>
          <a:p>
            <a:pPr lvl="1"/>
            <a:r>
              <a:rPr lang="en-US" sz="1600" dirty="0"/>
              <a:t>Getting the private sector, NGOs involved in the process is good as well, rather than relying entirely on the public sector. </a:t>
            </a:r>
          </a:p>
          <a:p>
            <a:endParaRPr lang="en-GB" dirty="0"/>
          </a:p>
        </p:txBody>
      </p:sp>
      <p:pic>
        <p:nvPicPr>
          <p:cNvPr id="4098" name="Picture 2" descr="http://www.earth-auroville.com/maintenance/uploaded_pics/38-disaste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0" y="1284514"/>
            <a:ext cx="3271157" cy="217532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planusa.org/stuff/contentmgr/files/b64e08f5fc0975322dcf78dbc3347653/image1/emergencies_caption.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0" y="3484869"/>
            <a:ext cx="3271157" cy="278048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p:cNvSpPr>
            <a:spLocks noGrp="1"/>
          </p:cNvSpPr>
          <p:nvPr>
            <p:ph type="title"/>
          </p:nvPr>
        </p:nvSpPr>
        <p:spPr>
          <a:xfrm>
            <a:off x="0" y="334120"/>
            <a:ext cx="7543800" cy="825500"/>
          </a:xfrm>
          <a:noFill/>
        </p:spPr>
        <p:txBody>
          <a:bodyPr/>
          <a:lstStyle/>
          <a:p>
            <a:r>
              <a:rPr lang="en-US" b="1" i="1" dirty="0" smtClean="0">
                <a:solidFill>
                  <a:schemeClr val="tx2"/>
                </a:solidFill>
              </a:rPr>
              <a:t>PRELIMINARY OBSERVATIONS</a:t>
            </a:r>
            <a:endParaRPr lang="en-GB" b="1" i="1" dirty="0">
              <a:solidFill>
                <a:schemeClr val="tx2"/>
              </a:solidFill>
            </a:endParaRPr>
          </a:p>
        </p:txBody>
      </p:sp>
    </p:spTree>
    <p:extLst>
      <p:ext uri="{BB962C8B-B14F-4D97-AF65-F5344CB8AC3E}">
        <p14:creationId xmlns:p14="http://schemas.microsoft.com/office/powerpoint/2010/main" val="17540751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70972" y="1159620"/>
            <a:ext cx="8973027" cy="4555380"/>
          </a:xfrm>
        </p:spPr>
        <p:txBody>
          <a:bodyPr>
            <a:normAutofit/>
          </a:bodyPr>
          <a:lstStyle/>
          <a:p>
            <a:pPr marL="0" indent="0">
              <a:buNone/>
            </a:pPr>
            <a:r>
              <a:rPr lang="en-US" sz="2400" b="1" dirty="0" smtClean="0"/>
              <a:t>Short to Mid-term</a:t>
            </a:r>
          </a:p>
          <a:p>
            <a:r>
              <a:rPr lang="en-US" sz="1600" b="1" dirty="0" smtClean="0"/>
              <a:t>Addressing Basic Needs:</a:t>
            </a:r>
          </a:p>
          <a:p>
            <a:pPr lvl="1"/>
            <a:r>
              <a:rPr lang="en-US" sz="1600" dirty="0" smtClean="0"/>
              <a:t>Address basic needs for shelter, education, health and business so that life can get back to normal and people can regain their livelihoods.</a:t>
            </a:r>
            <a:endParaRPr lang="en-US" sz="1600" dirty="0"/>
          </a:p>
          <a:p>
            <a:pPr lvl="1"/>
            <a:r>
              <a:rPr lang="en-US" sz="1600" dirty="0" smtClean="0"/>
              <a:t>There </a:t>
            </a:r>
            <a:r>
              <a:rPr lang="en-US" sz="1600" dirty="0"/>
              <a:t>is still widespread need for electricity and clean water. Running water has been restored in some of the more central areas of </a:t>
            </a:r>
            <a:r>
              <a:rPr lang="en-US" sz="1600" dirty="0" err="1"/>
              <a:t>Tacloban</a:t>
            </a:r>
            <a:r>
              <a:rPr lang="en-US" sz="1600" dirty="0"/>
              <a:t>, </a:t>
            </a:r>
            <a:r>
              <a:rPr lang="en-US" sz="1600" dirty="0" smtClean="0"/>
              <a:t>but </a:t>
            </a:r>
            <a:r>
              <a:rPr lang="en-US" sz="1600" dirty="0"/>
              <a:t>other areas of Leyte and Samar islands are still without water. Water purification is another important aspect, looking to get more of the innovative equipment donated at present, maybe good to address the short to mid term needs. </a:t>
            </a:r>
          </a:p>
          <a:p>
            <a:endParaRPr lang="en-GB" dirty="0"/>
          </a:p>
        </p:txBody>
      </p:sp>
      <p:pic>
        <p:nvPicPr>
          <p:cNvPr id="2050" name="Picture 2" descr="http://www.forstafilters.com/images/industries-header-municipa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63989" y="3867149"/>
            <a:ext cx="4619625" cy="184785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p:cNvSpPr>
            <a:spLocks noGrp="1"/>
          </p:cNvSpPr>
          <p:nvPr>
            <p:ph type="title"/>
          </p:nvPr>
        </p:nvSpPr>
        <p:spPr>
          <a:xfrm>
            <a:off x="0" y="334120"/>
            <a:ext cx="7543800" cy="825500"/>
          </a:xfrm>
          <a:noFill/>
        </p:spPr>
        <p:txBody>
          <a:bodyPr/>
          <a:lstStyle/>
          <a:p>
            <a:r>
              <a:rPr lang="en-US" b="1" i="1" dirty="0" smtClean="0">
                <a:solidFill>
                  <a:schemeClr val="tx2"/>
                </a:solidFill>
              </a:rPr>
              <a:t>PRELIMINARY OBSERVATIONS</a:t>
            </a:r>
            <a:endParaRPr lang="en-GB" b="1" i="1" dirty="0">
              <a:solidFill>
                <a:schemeClr val="tx2"/>
              </a:solidFill>
            </a:endParaRPr>
          </a:p>
        </p:txBody>
      </p:sp>
    </p:spTree>
    <p:extLst>
      <p:ext uri="{BB962C8B-B14F-4D97-AF65-F5344CB8AC3E}">
        <p14:creationId xmlns:p14="http://schemas.microsoft.com/office/powerpoint/2010/main" val="16776624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22124" y="1201400"/>
            <a:ext cx="4564176" cy="2876777"/>
          </a:xfrm>
        </p:spPr>
        <p:txBody>
          <a:bodyPr/>
          <a:lstStyle/>
          <a:p>
            <a:pPr marL="0" lvl="1" indent="0">
              <a:spcBef>
                <a:spcPts val="700"/>
              </a:spcBef>
              <a:buClr>
                <a:schemeClr val="accent2"/>
              </a:buClr>
              <a:buSzPct val="60000"/>
              <a:buNone/>
            </a:pPr>
            <a:r>
              <a:rPr lang="en-US" sz="1600" b="1" dirty="0" smtClean="0"/>
              <a:t>Well-planned Temporary Shelter:</a:t>
            </a:r>
          </a:p>
          <a:p>
            <a:pPr marL="0" lvl="1" indent="0">
              <a:spcBef>
                <a:spcPts val="700"/>
              </a:spcBef>
              <a:buClr>
                <a:schemeClr val="accent2"/>
              </a:buClr>
              <a:buSzPct val="60000"/>
              <a:buNone/>
            </a:pPr>
            <a:r>
              <a:rPr lang="en-US" sz="1600" dirty="0" smtClean="0"/>
              <a:t>Temporary </a:t>
            </a:r>
            <a:r>
              <a:rPr lang="en-US" sz="1600" dirty="0"/>
              <a:t>shelter should be planned well, with some planning principles already in mind. They should be built and located in a way that follows certain planning principles and conducive for community building and </a:t>
            </a:r>
            <a:r>
              <a:rPr lang="en-US" sz="1600" dirty="0" smtClean="0"/>
              <a:t>livability</a:t>
            </a:r>
            <a:r>
              <a:rPr lang="en-US" sz="1600" dirty="0"/>
              <a:t>. From studying past disasters, it seems temporary shelter is never as temporary as is first envisioned.</a:t>
            </a:r>
          </a:p>
          <a:p>
            <a:endParaRPr lang="en-GB" dirty="0"/>
          </a:p>
        </p:txBody>
      </p:sp>
      <p:pic>
        <p:nvPicPr>
          <p:cNvPr id="1026" name="Picture 2" descr="http://www.megeshelters.com/WebEditor/uploadfile/2012051809185635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86300" y="2838223"/>
            <a:ext cx="4457700" cy="276225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p:cNvSpPr>
            <a:spLocks noGrp="1"/>
          </p:cNvSpPr>
          <p:nvPr>
            <p:ph type="title"/>
          </p:nvPr>
        </p:nvSpPr>
        <p:spPr>
          <a:xfrm>
            <a:off x="0" y="334120"/>
            <a:ext cx="7543800" cy="825500"/>
          </a:xfrm>
          <a:noFill/>
        </p:spPr>
        <p:txBody>
          <a:bodyPr/>
          <a:lstStyle/>
          <a:p>
            <a:r>
              <a:rPr lang="en-US" b="1" i="1" dirty="0" smtClean="0">
                <a:solidFill>
                  <a:schemeClr val="tx2"/>
                </a:solidFill>
              </a:rPr>
              <a:t>PRELIMINARY OBSERVATIONS</a:t>
            </a:r>
            <a:endParaRPr lang="en-GB" b="1" i="1" dirty="0">
              <a:solidFill>
                <a:schemeClr val="tx2"/>
              </a:solidFill>
            </a:endParaRPr>
          </a:p>
        </p:txBody>
      </p:sp>
    </p:spTree>
    <p:extLst>
      <p:ext uri="{BB962C8B-B14F-4D97-AF65-F5344CB8AC3E}">
        <p14:creationId xmlns:p14="http://schemas.microsoft.com/office/powerpoint/2010/main" val="9153547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22124" y="1282212"/>
            <a:ext cx="9021876" cy="4432788"/>
          </a:xfrm>
        </p:spPr>
        <p:txBody>
          <a:bodyPr>
            <a:normAutofit fontScale="92500" lnSpcReduction="20000"/>
          </a:bodyPr>
          <a:lstStyle/>
          <a:p>
            <a:pPr marL="0" indent="0">
              <a:buNone/>
            </a:pPr>
            <a:r>
              <a:rPr lang="en-US" sz="2600" b="1" dirty="0" smtClean="0"/>
              <a:t>Mid to Long-term</a:t>
            </a:r>
          </a:p>
          <a:p>
            <a:r>
              <a:rPr lang="en-US" sz="2100" b="1" dirty="0" smtClean="0"/>
              <a:t>Strategic </a:t>
            </a:r>
            <a:r>
              <a:rPr lang="en-US" sz="2100" b="1" dirty="0"/>
              <a:t>V</a:t>
            </a:r>
            <a:r>
              <a:rPr lang="en-US" sz="2100" b="1" dirty="0" smtClean="0"/>
              <a:t>ision and Framework:</a:t>
            </a:r>
          </a:p>
          <a:p>
            <a:pPr lvl="1"/>
            <a:r>
              <a:rPr lang="en-US" sz="2100" dirty="0" smtClean="0"/>
              <a:t>Strategic vision and framework in place for the long-term planning and development of a proper master plan for </a:t>
            </a:r>
            <a:r>
              <a:rPr lang="en-US" sz="2100" dirty="0" err="1" smtClean="0"/>
              <a:t>Tacloban</a:t>
            </a:r>
            <a:endParaRPr lang="en-US" sz="2100" dirty="0" smtClean="0"/>
          </a:p>
          <a:p>
            <a:pPr lvl="1"/>
            <a:r>
              <a:rPr lang="en-US" sz="2100" dirty="0" smtClean="0"/>
              <a:t>Deciding where to build will be a crucial part of the rebuilding strategy. Relocation will cause some conflict, especially for those who depend on the coast for their livelihoods. Innovative alternatives must be considered to address these issues.</a:t>
            </a:r>
          </a:p>
          <a:p>
            <a:pPr lvl="1"/>
            <a:endParaRPr lang="en-US" sz="2100" dirty="0" smtClean="0"/>
          </a:p>
          <a:p>
            <a:r>
              <a:rPr lang="en-US" sz="2100" b="1" dirty="0" smtClean="0"/>
              <a:t>Relocation and Displacement:</a:t>
            </a:r>
          </a:p>
          <a:p>
            <a:pPr lvl="1"/>
            <a:r>
              <a:rPr lang="en-US" sz="2100" dirty="0" smtClean="0"/>
              <a:t>Displacement and land disputes must be properly addressed.</a:t>
            </a:r>
          </a:p>
          <a:p>
            <a:pPr lvl="1"/>
            <a:r>
              <a:rPr lang="en-US" sz="2100" dirty="0" smtClean="0"/>
              <a:t>In case of relocation of vulnerable populations, the terms of resettlement should ensure basic amenities and sustainability livelihoods as entitlements.</a:t>
            </a:r>
          </a:p>
          <a:p>
            <a:pPr lvl="1"/>
            <a:r>
              <a:rPr lang="en-US" sz="2100" dirty="0" smtClean="0"/>
              <a:t>Forced migration/relocation should be avoided, but as the Philippines is often subject to typhoons, this must be considered in relocation strategies.</a:t>
            </a:r>
          </a:p>
          <a:p>
            <a:pPr lvl="1"/>
            <a:endParaRPr lang="en-US" dirty="0" smtClean="0"/>
          </a:p>
          <a:p>
            <a:pPr lvl="1"/>
            <a:endParaRPr lang="en-US" dirty="0"/>
          </a:p>
          <a:p>
            <a:pPr lvl="1"/>
            <a:endParaRPr lang="en-US" dirty="0" smtClean="0"/>
          </a:p>
        </p:txBody>
      </p:sp>
      <p:sp>
        <p:nvSpPr>
          <p:cNvPr id="5" name="Title 2"/>
          <p:cNvSpPr>
            <a:spLocks noGrp="1"/>
          </p:cNvSpPr>
          <p:nvPr>
            <p:ph type="title"/>
          </p:nvPr>
        </p:nvSpPr>
        <p:spPr>
          <a:xfrm>
            <a:off x="0" y="334120"/>
            <a:ext cx="7543800" cy="825500"/>
          </a:xfrm>
          <a:noFill/>
        </p:spPr>
        <p:txBody>
          <a:bodyPr/>
          <a:lstStyle/>
          <a:p>
            <a:r>
              <a:rPr lang="en-US" b="1" i="1" dirty="0" smtClean="0">
                <a:solidFill>
                  <a:schemeClr val="tx2"/>
                </a:solidFill>
              </a:rPr>
              <a:t>PRELIMINARY OBSERVATIONS</a:t>
            </a:r>
            <a:endParaRPr lang="en-GB" b="1" i="1" dirty="0">
              <a:solidFill>
                <a:schemeClr val="tx2"/>
              </a:solidFill>
            </a:endParaRPr>
          </a:p>
        </p:txBody>
      </p:sp>
    </p:spTree>
    <p:extLst>
      <p:ext uri="{BB962C8B-B14F-4D97-AF65-F5344CB8AC3E}">
        <p14:creationId xmlns:p14="http://schemas.microsoft.com/office/powerpoint/2010/main" val="159281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50674" y="1333500"/>
            <a:ext cx="6237513" cy="4381500"/>
          </a:xfrm>
        </p:spPr>
        <p:txBody>
          <a:bodyPr>
            <a:normAutofit/>
          </a:bodyPr>
          <a:lstStyle/>
          <a:p>
            <a:pPr marL="0" indent="0">
              <a:buNone/>
            </a:pPr>
            <a:r>
              <a:rPr lang="en-US" sz="2400" b="1" dirty="0"/>
              <a:t>Mid to </a:t>
            </a:r>
            <a:r>
              <a:rPr lang="en-US" sz="2400" b="1" dirty="0" smtClean="0"/>
              <a:t>Long-term</a:t>
            </a:r>
          </a:p>
          <a:p>
            <a:r>
              <a:rPr lang="en-US" sz="1600" b="1" dirty="0" smtClean="0"/>
              <a:t>Awareness:</a:t>
            </a:r>
          </a:p>
          <a:p>
            <a:pPr lvl="1"/>
            <a:r>
              <a:rPr lang="en-US" sz="1600" dirty="0" smtClean="0"/>
              <a:t>An early disaster awareness network and reinforced communication network</a:t>
            </a:r>
          </a:p>
          <a:p>
            <a:pPr lvl="1"/>
            <a:r>
              <a:rPr lang="en-US" sz="1600" dirty="0" smtClean="0"/>
              <a:t>Disaster awareness education throughout schooling and training </a:t>
            </a:r>
            <a:r>
              <a:rPr lang="en-US" sz="1600" dirty="0" err="1" smtClean="0"/>
              <a:t>programmes</a:t>
            </a:r>
            <a:r>
              <a:rPr lang="en-US" sz="1600" dirty="0" smtClean="0"/>
              <a:t>, to increase community resilience</a:t>
            </a:r>
          </a:p>
          <a:p>
            <a:r>
              <a:rPr lang="en-US" sz="1600" b="1" dirty="0" smtClean="0"/>
              <a:t>Coastal Protection:</a:t>
            </a:r>
          </a:p>
          <a:p>
            <a:pPr lvl="1"/>
            <a:r>
              <a:rPr lang="en-US" sz="1600" dirty="0" smtClean="0"/>
              <a:t>Improve coastal defense through coastal conservation, </a:t>
            </a:r>
            <a:r>
              <a:rPr lang="en-US" sz="1600" dirty="0" err="1" smtClean="0"/>
              <a:t>eg</a:t>
            </a:r>
            <a:r>
              <a:rPr lang="en-US" sz="1600" dirty="0" smtClean="0"/>
              <a:t>. Coral reefs</a:t>
            </a:r>
          </a:p>
          <a:p>
            <a:pPr lvl="1"/>
            <a:r>
              <a:rPr lang="en-US" sz="1600" dirty="0" smtClean="0"/>
              <a:t>Sand nourishment could benefit coastal protection as well</a:t>
            </a:r>
          </a:p>
          <a:p>
            <a:r>
              <a:rPr lang="en-US" sz="1600" b="1" dirty="0" smtClean="0"/>
              <a:t>Spatial Quality Assessment:</a:t>
            </a:r>
          </a:p>
          <a:p>
            <a:pPr lvl="1"/>
            <a:r>
              <a:rPr lang="en-US" sz="1600" dirty="0" smtClean="0"/>
              <a:t>Assess ‘spatial quality’ of different parts of the coast and implement barriers accordingly. Also to counteract the ‘funneling’ effect of storm surges.</a:t>
            </a:r>
          </a:p>
          <a:p>
            <a:pPr lvl="1"/>
            <a:endParaRPr lang="en-US" dirty="0" smtClean="0"/>
          </a:p>
          <a:p>
            <a:pPr lvl="1"/>
            <a:endParaRPr lang="en-GB" dirty="0"/>
          </a:p>
        </p:txBody>
      </p:sp>
      <p:pic>
        <p:nvPicPr>
          <p:cNvPr id="3074" name="Picture 2" descr="http://coralreef.noaa.gov/aboutcorals/values/psaposters/resources/coastal.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31428" y="1831979"/>
            <a:ext cx="2351313" cy="338981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p:cNvSpPr>
            <a:spLocks noGrp="1"/>
          </p:cNvSpPr>
          <p:nvPr>
            <p:ph type="title"/>
          </p:nvPr>
        </p:nvSpPr>
        <p:spPr>
          <a:xfrm>
            <a:off x="0" y="334120"/>
            <a:ext cx="7543800" cy="825500"/>
          </a:xfrm>
          <a:noFill/>
        </p:spPr>
        <p:txBody>
          <a:bodyPr/>
          <a:lstStyle/>
          <a:p>
            <a:r>
              <a:rPr lang="en-US" b="1" i="1" dirty="0" smtClean="0">
                <a:solidFill>
                  <a:schemeClr val="tx2"/>
                </a:solidFill>
              </a:rPr>
              <a:t>PRELIMINARY OBSERVATIONS</a:t>
            </a:r>
            <a:endParaRPr lang="en-GB" b="1" i="1" dirty="0">
              <a:solidFill>
                <a:schemeClr val="tx2"/>
              </a:solidFill>
            </a:endParaRPr>
          </a:p>
        </p:txBody>
      </p:sp>
    </p:spTree>
    <p:extLst>
      <p:ext uri="{BB962C8B-B14F-4D97-AF65-F5344CB8AC3E}">
        <p14:creationId xmlns:p14="http://schemas.microsoft.com/office/powerpoint/2010/main" val="41216595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97965" y="1333500"/>
            <a:ext cx="8474535" cy="4381500"/>
          </a:xfrm>
        </p:spPr>
        <p:txBody>
          <a:bodyPr>
            <a:normAutofit/>
          </a:bodyPr>
          <a:lstStyle/>
          <a:p>
            <a:r>
              <a:rPr lang="en-US" sz="1800" dirty="0" smtClean="0"/>
              <a:t>Urban resilience: </a:t>
            </a:r>
            <a:r>
              <a:rPr lang="en-US" sz="1800" dirty="0"/>
              <a:t>“capability to prepare for, respond to, and recover from significant multi-hazard threats with minimum damage to public safety and health, the economy, and </a:t>
            </a:r>
            <a:r>
              <a:rPr lang="en-US" sz="1800" dirty="0" smtClean="0"/>
              <a:t>security“ (</a:t>
            </a:r>
            <a:r>
              <a:rPr lang="en-US" sz="1800" dirty="0" err="1" smtClean="0"/>
              <a:t>Wilbanks</a:t>
            </a:r>
            <a:r>
              <a:rPr lang="en-US" sz="1800" dirty="0" smtClean="0"/>
              <a:t>, T. 2007)</a:t>
            </a:r>
          </a:p>
          <a:p>
            <a:pPr marL="0" indent="0">
              <a:buNone/>
            </a:pPr>
            <a:endParaRPr lang="en-US" sz="1800" dirty="0" smtClean="0"/>
          </a:p>
          <a:p>
            <a:r>
              <a:rPr lang="en-GB" sz="1800" dirty="0"/>
              <a:t>Resilience is a forward looking approach. It goes beyond </a:t>
            </a:r>
            <a:r>
              <a:rPr lang="en-GB" sz="1800" dirty="0" smtClean="0"/>
              <a:t>disaster recovery, risk </a:t>
            </a:r>
            <a:r>
              <a:rPr lang="en-GB" sz="1800" dirty="0"/>
              <a:t>mitigation and, instead, looks to enhance capacity</a:t>
            </a:r>
            <a:r>
              <a:rPr lang="en-GB" sz="1800" dirty="0" smtClean="0"/>
              <a:t>.</a:t>
            </a:r>
          </a:p>
          <a:p>
            <a:endParaRPr lang="en-GB" sz="1800" dirty="0" smtClean="0"/>
          </a:p>
          <a:p>
            <a:r>
              <a:rPr lang="en-US" sz="1800" dirty="0" smtClean="0"/>
              <a:t>Increasing emphasis on resilient and livable cities:</a:t>
            </a:r>
          </a:p>
          <a:p>
            <a:endParaRPr lang="en-US" dirty="0" smtClean="0"/>
          </a:p>
          <a:p>
            <a:endParaRPr lang="en-US" dirty="0"/>
          </a:p>
        </p:txBody>
      </p:sp>
      <p:pic>
        <p:nvPicPr>
          <p:cNvPr id="1026" name="Picture 2" descr="http://www.ewb-uk.org/filestore/A.jpg?132378584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74946" y="2945946"/>
            <a:ext cx="2769054" cy="27690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nrg4sd.org/sites/default/files/events/browser/resilient_citie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65" y="4163786"/>
            <a:ext cx="2513427" cy="145800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efficientgov.com/wp-content/uploads/rockefeller_resilient_challeng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12571" y="3970762"/>
            <a:ext cx="3549197" cy="163606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2"/>
          <p:cNvSpPr>
            <a:spLocks noGrp="1"/>
          </p:cNvSpPr>
          <p:nvPr>
            <p:ph type="title"/>
          </p:nvPr>
        </p:nvSpPr>
        <p:spPr>
          <a:xfrm>
            <a:off x="0" y="334120"/>
            <a:ext cx="7543800" cy="825500"/>
          </a:xfrm>
          <a:noFill/>
        </p:spPr>
        <p:txBody>
          <a:bodyPr/>
          <a:lstStyle/>
          <a:p>
            <a:r>
              <a:rPr lang="en-US" b="1" i="1" dirty="0" smtClean="0">
                <a:solidFill>
                  <a:schemeClr val="tx2"/>
                </a:solidFill>
              </a:rPr>
              <a:t>RESILIENT &amp; LIVABLE CITIES</a:t>
            </a:r>
            <a:endParaRPr lang="en-GB" b="1" i="1" dirty="0">
              <a:solidFill>
                <a:schemeClr val="tx2"/>
              </a:solidFill>
            </a:endParaRPr>
          </a:p>
        </p:txBody>
      </p:sp>
    </p:spTree>
    <p:extLst>
      <p:ext uri="{BB962C8B-B14F-4D97-AF65-F5344CB8AC3E}">
        <p14:creationId xmlns:p14="http://schemas.microsoft.com/office/powerpoint/2010/main" val="4432094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0" y="1333500"/>
            <a:ext cx="5257800" cy="4381500"/>
          </a:xfrm>
        </p:spPr>
        <p:txBody>
          <a:bodyPr>
            <a:normAutofit fontScale="92500" lnSpcReduction="20000"/>
          </a:bodyPr>
          <a:lstStyle/>
          <a:p>
            <a:pPr marL="0" lvl="1" indent="0">
              <a:spcBef>
                <a:spcPts val="700"/>
              </a:spcBef>
              <a:buClr>
                <a:schemeClr val="accent2"/>
              </a:buClr>
              <a:buSzPct val="60000"/>
              <a:buNone/>
            </a:pPr>
            <a:r>
              <a:rPr lang="en-GB" sz="1800" dirty="0" smtClean="0"/>
              <a:t>Many </a:t>
            </a:r>
            <a:r>
              <a:rPr lang="en-GB" sz="1800" dirty="0"/>
              <a:t>different types of (urban) </a:t>
            </a:r>
            <a:r>
              <a:rPr lang="en-GB" sz="1800" dirty="0" smtClean="0"/>
              <a:t>resilience: </a:t>
            </a:r>
            <a:r>
              <a:rPr lang="en-US" sz="1800" dirty="0"/>
              <a:t>(World Bank, 2012)</a:t>
            </a:r>
          </a:p>
          <a:p>
            <a:endParaRPr lang="en-GB" sz="1800" dirty="0"/>
          </a:p>
          <a:p>
            <a:pPr lvl="1"/>
            <a:r>
              <a:rPr lang="en-GB" sz="1800" u="sng" dirty="0" smtClean="0"/>
              <a:t>Social/Community resilience: </a:t>
            </a:r>
            <a:r>
              <a:rPr lang="en-GB" sz="1800" dirty="0" smtClean="0"/>
              <a:t>refers to the ability of a group of citizens to adapt, and a sense of attachment to a place.</a:t>
            </a:r>
          </a:p>
          <a:p>
            <a:pPr lvl="1"/>
            <a:endParaRPr lang="en-GB" sz="1800" dirty="0" smtClean="0"/>
          </a:p>
          <a:p>
            <a:pPr lvl="1"/>
            <a:r>
              <a:rPr lang="en-GB" sz="1800" u="sng" dirty="0" smtClean="0"/>
              <a:t>Infrastructural/Physical resilience: </a:t>
            </a:r>
            <a:r>
              <a:rPr lang="en-GB" sz="1800" dirty="0" smtClean="0"/>
              <a:t>refers to the vulnerability of built structures.</a:t>
            </a:r>
          </a:p>
          <a:p>
            <a:pPr lvl="1"/>
            <a:endParaRPr lang="en-GB" sz="1800" dirty="0" smtClean="0"/>
          </a:p>
          <a:p>
            <a:pPr lvl="1"/>
            <a:r>
              <a:rPr lang="en-GB" sz="1800" u="sng" dirty="0" smtClean="0"/>
              <a:t>Financial/Economic resilience</a:t>
            </a:r>
            <a:r>
              <a:rPr lang="en-GB" sz="1800" dirty="0" smtClean="0"/>
              <a:t>: refers to a measure of a community’s economic diversity and overall employment.</a:t>
            </a:r>
          </a:p>
          <a:p>
            <a:pPr lvl="1"/>
            <a:endParaRPr lang="en-GB" sz="1800" dirty="0" smtClean="0"/>
          </a:p>
          <a:p>
            <a:pPr lvl="1"/>
            <a:r>
              <a:rPr lang="en-GB" sz="1800" u="sng" dirty="0" smtClean="0"/>
              <a:t>Environmental/Ecological resilience</a:t>
            </a:r>
            <a:r>
              <a:rPr lang="en-GB" sz="1800" dirty="0" smtClean="0"/>
              <a:t>: refers to the measure of the environment/ecosystem’s ability to absorb changes and still exist.</a:t>
            </a:r>
            <a:endParaRPr lang="en-GB" sz="1800" dirty="0"/>
          </a:p>
        </p:txBody>
      </p:sp>
      <p:pic>
        <p:nvPicPr>
          <p:cNvPr id="3074" name="Picture 2" descr="http://image.slidesharecdn.com/conceptual-models-for-disaster-resilient-communitiesfarzad-behtashpptx4982/95/slide-16-728.jpg?cb=127713214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25875"/>
          <a:stretch/>
        </p:blipFill>
        <p:spPr bwMode="auto">
          <a:xfrm>
            <a:off x="5216487" y="1567542"/>
            <a:ext cx="3927509" cy="484088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p:cNvSpPr>
            <a:spLocks noGrp="1"/>
          </p:cNvSpPr>
          <p:nvPr>
            <p:ph type="title"/>
          </p:nvPr>
        </p:nvSpPr>
        <p:spPr>
          <a:xfrm>
            <a:off x="0" y="334120"/>
            <a:ext cx="7543800" cy="825500"/>
          </a:xfrm>
          <a:noFill/>
        </p:spPr>
        <p:txBody>
          <a:bodyPr/>
          <a:lstStyle/>
          <a:p>
            <a:r>
              <a:rPr lang="en-US" b="1" i="1" dirty="0" smtClean="0">
                <a:solidFill>
                  <a:schemeClr val="tx2"/>
                </a:solidFill>
              </a:rPr>
              <a:t>RESILIENT &amp; LIVABLE CITIES</a:t>
            </a:r>
            <a:endParaRPr lang="en-GB" b="1" i="1" dirty="0">
              <a:solidFill>
                <a:schemeClr val="tx2"/>
              </a:solidFill>
            </a:endParaRPr>
          </a:p>
        </p:txBody>
      </p:sp>
    </p:spTree>
    <p:extLst>
      <p:ext uri="{BB962C8B-B14F-4D97-AF65-F5344CB8AC3E}">
        <p14:creationId xmlns:p14="http://schemas.microsoft.com/office/powerpoint/2010/main" val="1786779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5"/>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colorTemperature colorTemp="8800"/>
                    </a14:imgEffect>
                  </a14:imgLayer>
                </a14:imgProps>
              </a:ext>
              <a:ext uri="{28A0092B-C50C-407E-A947-70E740481C1C}">
                <a14:useLocalDpi xmlns:a14="http://schemas.microsoft.com/office/drawing/2010/main"/>
              </a:ext>
            </a:extLst>
          </a:blip>
          <a:srcRect/>
          <a:stretch/>
        </p:blipFill>
        <p:spPr>
          <a:xfrm>
            <a:off x="0" y="328332"/>
            <a:ext cx="9144000" cy="5416550"/>
          </a:xfrm>
          <a:prstGeom prst="rect">
            <a:avLst/>
          </a:prstGeom>
        </p:spPr>
      </p:pic>
      <p:sp>
        <p:nvSpPr>
          <p:cNvPr id="8" name="Title 6"/>
          <p:cNvSpPr txBox="1">
            <a:spLocks noGrp="1"/>
          </p:cNvSpPr>
          <p:nvPr>
            <p:ph type="title"/>
          </p:nvPr>
        </p:nvSpPr>
        <p:spPr>
          <a:xfrm>
            <a:off x="-3" y="328332"/>
            <a:ext cx="6967425" cy="861774"/>
          </a:xfrm>
          <a:prstGeom prst="rect">
            <a:avLst/>
          </a:prstGeom>
          <a:solidFill>
            <a:srgbClr val="333333">
              <a:alpha val="67000"/>
            </a:srgbClr>
          </a:solidFill>
        </p:spPr>
        <p:txBody>
          <a:bodyPr wrap="square" rtlCol="0">
            <a:spAutoFit/>
          </a:bodyPr>
          <a:lstStyle/>
          <a:p>
            <a:pPr>
              <a:spcBef>
                <a:spcPts val="0"/>
              </a:spcBef>
            </a:pPr>
            <a:r>
              <a:rPr lang="en-US" sz="3200" dirty="0" smtClean="0">
                <a:solidFill>
                  <a:srgbClr val="EBEBEB"/>
                </a:solidFill>
                <a:ea typeface="Arial" charset="0"/>
              </a:rPr>
              <a:t>The Ten Principles Methodology</a:t>
            </a:r>
            <a:br>
              <a:rPr lang="en-US" sz="3200" dirty="0" smtClean="0">
                <a:solidFill>
                  <a:srgbClr val="EBEBEB"/>
                </a:solidFill>
                <a:ea typeface="Arial" charset="0"/>
              </a:rPr>
            </a:br>
            <a:r>
              <a:rPr lang="en-US" sz="1800" kern="0" spc="0" dirty="0" smtClean="0">
                <a:solidFill>
                  <a:srgbClr val="333333">
                    <a:lumMod val="10000"/>
                    <a:lumOff val="90000"/>
                  </a:srgbClr>
                </a:solidFill>
                <a:latin typeface="Palatino"/>
                <a:ea typeface="Arial" charset="0"/>
                <a:cs typeface="Palatino"/>
              </a:rPr>
              <a:t>A collaborative and multi-stakeholder approach. </a:t>
            </a:r>
            <a:endParaRPr lang="en-US" sz="1800" kern="0" spc="0" dirty="0">
              <a:solidFill>
                <a:srgbClr val="333333">
                  <a:lumMod val="10000"/>
                  <a:lumOff val="90000"/>
                </a:srgbClr>
              </a:solidFill>
              <a:latin typeface="Palatino"/>
              <a:ea typeface="Arial" charset="0"/>
              <a:cs typeface="Palatino"/>
            </a:endParaRPr>
          </a:p>
        </p:txBody>
      </p:sp>
      <p:sp>
        <p:nvSpPr>
          <p:cNvPr id="9" name="Title 6"/>
          <p:cNvSpPr txBox="1">
            <a:spLocks/>
          </p:cNvSpPr>
          <p:nvPr/>
        </p:nvSpPr>
        <p:spPr>
          <a:xfrm>
            <a:off x="-3" y="1226515"/>
            <a:ext cx="6967425" cy="2308324"/>
          </a:xfrm>
          <a:prstGeom prst="rect">
            <a:avLst/>
          </a:prstGeom>
          <a:solidFill>
            <a:srgbClr val="333333">
              <a:alpha val="67000"/>
            </a:srgbClr>
          </a:solidFill>
        </p:spPr>
        <p:txBody>
          <a:bodyPr vert="horz" wrap="square" lIns="91440" tIns="45720" rIns="91440" bIns="45720" rtlCol="0" anchor="t">
            <a:sp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spcBef>
                <a:spcPts val="0"/>
              </a:spcBef>
            </a:pPr>
            <a:r>
              <a:rPr lang="en-US" sz="1800" kern="0" spc="0" dirty="0" smtClean="0">
                <a:solidFill>
                  <a:srgbClr val="333333">
                    <a:lumMod val="10000"/>
                    <a:lumOff val="90000"/>
                  </a:srgbClr>
                </a:solidFill>
                <a:latin typeface="+mn-lt"/>
                <a:ea typeface="Arial" charset="0"/>
                <a:cs typeface="Palatino"/>
              </a:rPr>
              <a:t>- Background </a:t>
            </a:r>
            <a:r>
              <a:rPr lang="en-US" sz="1800" kern="0" spc="0" dirty="0">
                <a:solidFill>
                  <a:srgbClr val="333333">
                    <a:lumMod val="10000"/>
                    <a:lumOff val="90000"/>
                  </a:srgbClr>
                </a:solidFill>
                <a:latin typeface="+mn-lt"/>
                <a:ea typeface="Arial" charset="0"/>
                <a:cs typeface="Palatino"/>
              </a:rPr>
              <a:t>Research</a:t>
            </a:r>
          </a:p>
          <a:p>
            <a:pPr>
              <a:spcBef>
                <a:spcPts val="0"/>
              </a:spcBef>
            </a:pPr>
            <a:r>
              <a:rPr lang="en-US" sz="1800" kern="0" spc="0" dirty="0" smtClean="0">
                <a:solidFill>
                  <a:srgbClr val="333333">
                    <a:lumMod val="10000"/>
                    <a:lumOff val="90000"/>
                  </a:srgbClr>
                </a:solidFill>
                <a:latin typeface="+mn-lt"/>
                <a:ea typeface="Arial" charset="0"/>
                <a:cs typeface="Palatino"/>
              </a:rPr>
              <a:t>- Multi</a:t>
            </a:r>
            <a:r>
              <a:rPr lang="en-US" sz="1800" kern="0" spc="0" dirty="0">
                <a:solidFill>
                  <a:srgbClr val="333333">
                    <a:lumMod val="10000"/>
                    <a:lumOff val="90000"/>
                  </a:srgbClr>
                </a:solidFill>
                <a:latin typeface="+mn-lt"/>
                <a:ea typeface="Arial" charset="0"/>
                <a:cs typeface="Palatino"/>
              </a:rPr>
              <a:t>-stakeholder Interviews and Workshop </a:t>
            </a:r>
          </a:p>
          <a:p>
            <a:pPr marL="285750" indent="-285750">
              <a:spcBef>
                <a:spcPts val="0"/>
              </a:spcBef>
              <a:buFontTx/>
              <a:buChar char="-"/>
            </a:pPr>
            <a:r>
              <a:rPr lang="en-US" sz="1800" kern="0" spc="0" dirty="0" smtClean="0">
                <a:solidFill>
                  <a:srgbClr val="333333">
                    <a:lumMod val="10000"/>
                    <a:lumOff val="90000"/>
                  </a:srgbClr>
                </a:solidFill>
                <a:latin typeface="+mn-lt"/>
                <a:ea typeface="Arial" charset="0"/>
                <a:cs typeface="Palatino"/>
              </a:rPr>
              <a:t>Focus </a:t>
            </a:r>
            <a:r>
              <a:rPr lang="en-US" sz="1800" kern="0" spc="0" dirty="0">
                <a:solidFill>
                  <a:srgbClr val="333333">
                    <a:lumMod val="10000"/>
                    <a:lumOff val="90000"/>
                  </a:srgbClr>
                </a:solidFill>
                <a:latin typeface="+mn-lt"/>
                <a:ea typeface="Arial" charset="0"/>
                <a:cs typeface="Palatino"/>
              </a:rPr>
              <a:t>Group Meetings and </a:t>
            </a:r>
            <a:r>
              <a:rPr lang="en-US" sz="1800" kern="0" spc="0" dirty="0" smtClean="0">
                <a:solidFill>
                  <a:srgbClr val="333333">
                    <a:lumMod val="10000"/>
                    <a:lumOff val="90000"/>
                  </a:srgbClr>
                </a:solidFill>
                <a:latin typeface="+mn-lt"/>
                <a:ea typeface="Arial" charset="0"/>
                <a:cs typeface="Palatino"/>
              </a:rPr>
              <a:t>Discussions</a:t>
            </a:r>
          </a:p>
          <a:p>
            <a:pPr marL="285750" indent="-285750">
              <a:spcBef>
                <a:spcPts val="0"/>
              </a:spcBef>
              <a:buFontTx/>
              <a:buChar char="-"/>
            </a:pPr>
            <a:r>
              <a:rPr lang="en-US" sz="1800" kern="0" spc="0" dirty="0" smtClean="0">
                <a:solidFill>
                  <a:srgbClr val="333333">
                    <a:lumMod val="10000"/>
                    <a:lumOff val="90000"/>
                  </a:srgbClr>
                </a:solidFill>
                <a:latin typeface="+mn-lt"/>
                <a:ea typeface="Arial" charset="0"/>
                <a:cs typeface="Palatino"/>
              </a:rPr>
              <a:t>Benchmarking </a:t>
            </a:r>
            <a:r>
              <a:rPr lang="en-US" sz="1800" kern="0" spc="0" dirty="0">
                <a:solidFill>
                  <a:srgbClr val="333333">
                    <a:lumMod val="10000"/>
                    <a:lumOff val="90000"/>
                  </a:srgbClr>
                </a:solidFill>
                <a:latin typeface="+mn-lt"/>
                <a:ea typeface="Arial" charset="0"/>
                <a:cs typeface="Palatino"/>
              </a:rPr>
              <a:t>Regional and International </a:t>
            </a:r>
            <a:r>
              <a:rPr lang="en-US" sz="1800" kern="0" spc="0" dirty="0" smtClean="0">
                <a:solidFill>
                  <a:srgbClr val="333333">
                    <a:lumMod val="10000"/>
                    <a:lumOff val="90000"/>
                  </a:srgbClr>
                </a:solidFill>
                <a:latin typeface="+mn-lt"/>
                <a:ea typeface="Arial" charset="0"/>
                <a:cs typeface="Palatino"/>
              </a:rPr>
              <a:t>Examples</a:t>
            </a:r>
          </a:p>
          <a:p>
            <a:pPr marL="285750" indent="-285750">
              <a:spcBef>
                <a:spcPts val="0"/>
              </a:spcBef>
              <a:buFontTx/>
              <a:buChar char="-"/>
            </a:pPr>
            <a:r>
              <a:rPr lang="en-US" sz="1800" kern="0" spc="0" dirty="0" smtClean="0">
                <a:solidFill>
                  <a:srgbClr val="333333">
                    <a:lumMod val="10000"/>
                    <a:lumOff val="90000"/>
                  </a:srgbClr>
                </a:solidFill>
                <a:latin typeface="+mn-lt"/>
                <a:ea typeface="Arial" charset="0"/>
                <a:cs typeface="Palatino"/>
              </a:rPr>
              <a:t>Project Steering Committee Meetings and Discussions</a:t>
            </a:r>
            <a:endParaRPr lang="en-US" sz="1800" kern="0" spc="0" dirty="0">
              <a:solidFill>
                <a:srgbClr val="333333">
                  <a:lumMod val="10000"/>
                  <a:lumOff val="90000"/>
                </a:srgbClr>
              </a:solidFill>
              <a:latin typeface="+mn-lt"/>
              <a:ea typeface="Arial" charset="0"/>
              <a:cs typeface="Palatino"/>
            </a:endParaRPr>
          </a:p>
          <a:p>
            <a:pPr>
              <a:spcBef>
                <a:spcPts val="0"/>
              </a:spcBef>
            </a:pPr>
            <a:r>
              <a:rPr lang="en-US" sz="1800" kern="0" spc="0" dirty="0" smtClean="0">
                <a:solidFill>
                  <a:srgbClr val="333333">
                    <a:lumMod val="10000"/>
                    <a:lumOff val="90000"/>
                  </a:srgbClr>
                </a:solidFill>
                <a:latin typeface="+mn-lt"/>
                <a:ea typeface="Arial" charset="0"/>
                <a:cs typeface="Palatino"/>
              </a:rPr>
              <a:t>- Develop </a:t>
            </a:r>
            <a:r>
              <a:rPr lang="en-US" sz="1800" kern="0" spc="0" dirty="0">
                <a:solidFill>
                  <a:srgbClr val="333333">
                    <a:lumMod val="10000"/>
                    <a:lumOff val="90000"/>
                  </a:srgbClr>
                </a:solidFill>
                <a:latin typeface="+mn-lt"/>
                <a:ea typeface="Arial" charset="0"/>
                <a:cs typeface="Palatino"/>
              </a:rPr>
              <a:t>and Present Draft Principles </a:t>
            </a:r>
          </a:p>
          <a:p>
            <a:pPr>
              <a:spcBef>
                <a:spcPts val="0"/>
              </a:spcBef>
            </a:pPr>
            <a:r>
              <a:rPr lang="en-US" sz="1800" kern="0" spc="0" dirty="0" smtClean="0">
                <a:solidFill>
                  <a:srgbClr val="333333">
                    <a:lumMod val="10000"/>
                    <a:lumOff val="90000"/>
                  </a:srgbClr>
                </a:solidFill>
                <a:latin typeface="+mn-lt"/>
                <a:ea typeface="Arial" charset="0"/>
                <a:cs typeface="Palatino"/>
              </a:rPr>
              <a:t>- Release </a:t>
            </a:r>
            <a:r>
              <a:rPr lang="en-US" sz="1800" kern="0" spc="0" dirty="0">
                <a:solidFill>
                  <a:srgbClr val="333333">
                    <a:lumMod val="10000"/>
                    <a:lumOff val="90000"/>
                  </a:srgbClr>
                </a:solidFill>
                <a:latin typeface="+mn-lt"/>
                <a:ea typeface="Arial" charset="0"/>
                <a:cs typeface="Palatino"/>
              </a:rPr>
              <a:t>of ULI 10 Principles for Metro Manila </a:t>
            </a:r>
            <a:r>
              <a:rPr lang="en-US" sz="1800" kern="0" spc="0" dirty="0" smtClean="0">
                <a:solidFill>
                  <a:srgbClr val="333333">
                    <a:lumMod val="10000"/>
                    <a:lumOff val="90000"/>
                  </a:srgbClr>
                </a:solidFill>
                <a:latin typeface="+mn-lt"/>
                <a:ea typeface="Arial" charset="0"/>
                <a:cs typeface="Palatino"/>
              </a:rPr>
              <a:t>NUC</a:t>
            </a:r>
            <a:endParaRPr lang="en-US" sz="1800" kern="0" spc="0" dirty="0">
              <a:solidFill>
                <a:srgbClr val="333333">
                  <a:lumMod val="10000"/>
                  <a:lumOff val="90000"/>
                </a:srgbClr>
              </a:solidFill>
              <a:latin typeface="+mn-lt"/>
              <a:ea typeface="Arial" charset="0"/>
              <a:cs typeface="Palatino"/>
            </a:endParaRPr>
          </a:p>
          <a:p>
            <a:pPr>
              <a:spcBef>
                <a:spcPts val="0"/>
              </a:spcBef>
            </a:pPr>
            <a:endParaRPr lang="en-US" sz="1800" kern="0" spc="0" dirty="0">
              <a:solidFill>
                <a:srgbClr val="333333">
                  <a:lumMod val="10000"/>
                  <a:lumOff val="90000"/>
                </a:srgbClr>
              </a:solidFill>
              <a:latin typeface="+mn-lt"/>
              <a:ea typeface="Arial" charset="0"/>
              <a:cs typeface="Palatino"/>
            </a:endParaRPr>
          </a:p>
        </p:txBody>
      </p:sp>
    </p:spTree>
    <p:extLst>
      <p:ext uri="{BB962C8B-B14F-4D97-AF65-F5344CB8AC3E}">
        <p14:creationId xmlns:p14="http://schemas.microsoft.com/office/powerpoint/2010/main" val="206819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97966" y="1333500"/>
            <a:ext cx="5339447" cy="4381500"/>
          </a:xfrm>
        </p:spPr>
        <p:txBody>
          <a:bodyPr>
            <a:normAutofit lnSpcReduction="10000"/>
          </a:bodyPr>
          <a:lstStyle/>
          <a:p>
            <a:pPr marL="0" indent="0">
              <a:buNone/>
            </a:pPr>
            <a:r>
              <a:rPr lang="en-US" sz="1800" b="1" dirty="0" smtClean="0"/>
              <a:t>Natural Disaster Resiliency</a:t>
            </a:r>
          </a:p>
          <a:p>
            <a:pPr lvl="1"/>
            <a:r>
              <a:rPr lang="en-GB" sz="1800" dirty="0" smtClean="0"/>
              <a:t>The </a:t>
            </a:r>
            <a:r>
              <a:rPr lang="en-GB" sz="1800" dirty="0"/>
              <a:t>ability of a system, community or society exposed to hazards to resist, absorb, accommodate and recover from the effects of a hazard in a timely and efficient </a:t>
            </a:r>
            <a:r>
              <a:rPr lang="en-GB" sz="1800" dirty="0" smtClean="0"/>
              <a:t>manner. </a:t>
            </a:r>
            <a:r>
              <a:rPr lang="en-GB" sz="1800" dirty="0"/>
              <a:t>(EAP </a:t>
            </a:r>
            <a:r>
              <a:rPr lang="en-GB" sz="1800" dirty="0" smtClean="0"/>
              <a:t>Handbook).</a:t>
            </a:r>
          </a:p>
          <a:p>
            <a:pPr lvl="1"/>
            <a:r>
              <a:rPr lang="en-US" sz="1800" dirty="0" smtClean="0"/>
              <a:t>Addressing natural disaster risk and building up capacity.</a:t>
            </a:r>
            <a:br>
              <a:rPr lang="en-US" sz="1800" dirty="0" smtClean="0"/>
            </a:br>
            <a:endParaRPr lang="en-US" sz="1800" dirty="0" smtClean="0"/>
          </a:p>
          <a:p>
            <a:r>
              <a:rPr lang="en-US" sz="1800" dirty="0" smtClean="0"/>
              <a:t>Risk and Vulnerability: All places are susceptible to natural disasters, some more than others.</a:t>
            </a:r>
          </a:p>
          <a:p>
            <a:endParaRPr lang="en-US" sz="1800" dirty="0"/>
          </a:p>
          <a:p>
            <a:r>
              <a:rPr lang="en-US" sz="1800" dirty="0"/>
              <a:t>Urban disaster resilience consists of various types of resilience: </a:t>
            </a:r>
            <a:r>
              <a:rPr lang="en-US" sz="1800" dirty="0" err="1"/>
              <a:t>Eg</a:t>
            </a:r>
            <a:r>
              <a:rPr lang="en-US" sz="1800" dirty="0"/>
              <a:t>. Infrastructural, economic, institutional and </a:t>
            </a:r>
            <a:r>
              <a:rPr lang="en-US" sz="1800" dirty="0" smtClean="0"/>
              <a:t>social/community resilience.</a:t>
            </a:r>
            <a:endParaRPr lang="en-US" sz="1500" dirty="0"/>
          </a:p>
          <a:p>
            <a:endParaRPr lang="en-GB" dirty="0"/>
          </a:p>
          <a:p>
            <a:pPr marL="365760" lvl="1" indent="0">
              <a:buNone/>
            </a:pPr>
            <a:endParaRPr lang="en-US" sz="1800" dirty="0"/>
          </a:p>
          <a:p>
            <a:endParaRPr lang="en-US" b="1" dirty="0"/>
          </a:p>
        </p:txBody>
      </p:sp>
      <p:pic>
        <p:nvPicPr>
          <p:cNvPr id="2050" name="Picture 2" descr="C:\Users\Rathi\Documents\natural_disasters.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37413" y="2255771"/>
            <a:ext cx="3673929" cy="239848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p:cNvSpPr>
            <a:spLocks noGrp="1"/>
          </p:cNvSpPr>
          <p:nvPr>
            <p:ph type="title"/>
          </p:nvPr>
        </p:nvSpPr>
        <p:spPr>
          <a:xfrm>
            <a:off x="0" y="334120"/>
            <a:ext cx="8663728" cy="825500"/>
          </a:xfrm>
          <a:noFill/>
        </p:spPr>
        <p:txBody>
          <a:bodyPr/>
          <a:lstStyle/>
          <a:p>
            <a:r>
              <a:rPr lang="en-US" b="1" i="1" dirty="0" smtClean="0">
                <a:solidFill>
                  <a:schemeClr val="tx2"/>
                </a:solidFill>
              </a:rPr>
              <a:t>NATURAL DISASTER RESILIENCY</a:t>
            </a:r>
            <a:endParaRPr lang="en-GB" b="1" i="1" dirty="0">
              <a:solidFill>
                <a:schemeClr val="tx2"/>
              </a:solidFill>
            </a:endParaRPr>
          </a:p>
        </p:txBody>
      </p:sp>
    </p:spTree>
    <p:extLst>
      <p:ext uri="{BB962C8B-B14F-4D97-AF65-F5344CB8AC3E}">
        <p14:creationId xmlns:p14="http://schemas.microsoft.com/office/powerpoint/2010/main" val="5507806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 y="1420586"/>
            <a:ext cx="3099569" cy="3668330"/>
          </a:xfrm>
        </p:spPr>
        <p:txBody>
          <a:bodyPr>
            <a:normAutofit/>
          </a:bodyPr>
          <a:lstStyle/>
          <a:p>
            <a:pPr marL="0" indent="0">
              <a:buNone/>
            </a:pPr>
            <a:r>
              <a:rPr lang="en-US" sz="1800" b="1" dirty="0" smtClean="0"/>
              <a:t>Disaster life cycle phases:</a:t>
            </a:r>
          </a:p>
          <a:p>
            <a:pPr lvl="1"/>
            <a:r>
              <a:rPr lang="en-US" sz="1800" dirty="0" smtClean="0"/>
              <a:t>Resilience, mitigation, preparedness, disaster, response, recovery and reconstruction phase.</a:t>
            </a:r>
          </a:p>
          <a:p>
            <a:pPr marL="365760" lvl="1" indent="0">
              <a:buNone/>
            </a:pPr>
            <a:r>
              <a:rPr lang="en-US" sz="1800" dirty="0" smtClean="0"/>
              <a:t>(World Bank, 2012)</a:t>
            </a:r>
          </a:p>
        </p:txBody>
      </p:sp>
      <p:pic>
        <p:nvPicPr>
          <p:cNvPr id="4" name="Picture 3"/>
          <p:cNvPicPr/>
          <p:nvPr/>
        </p:nvPicPr>
        <p:blipFill>
          <a:blip r:embed="rId2">
            <a:extLst>
              <a:ext uri="{28A0092B-C50C-407E-A947-70E740481C1C}">
                <a14:useLocalDpi xmlns:a14="http://schemas.microsoft.com/office/drawing/2010/main"/>
              </a:ext>
            </a:extLst>
          </a:blip>
          <a:srcRect/>
          <a:stretch>
            <a:fillRect/>
          </a:stretch>
        </p:blipFill>
        <p:spPr bwMode="auto">
          <a:xfrm>
            <a:off x="2890158" y="1420586"/>
            <a:ext cx="6253842" cy="4000500"/>
          </a:xfrm>
          <a:prstGeom prst="rect">
            <a:avLst/>
          </a:prstGeom>
          <a:noFill/>
          <a:ln>
            <a:noFill/>
          </a:ln>
        </p:spPr>
      </p:pic>
      <p:sp>
        <p:nvSpPr>
          <p:cNvPr id="7" name="Title 2"/>
          <p:cNvSpPr>
            <a:spLocks noGrp="1"/>
          </p:cNvSpPr>
          <p:nvPr>
            <p:ph type="title"/>
          </p:nvPr>
        </p:nvSpPr>
        <p:spPr>
          <a:xfrm>
            <a:off x="0" y="334120"/>
            <a:ext cx="8663728" cy="825500"/>
          </a:xfrm>
          <a:noFill/>
        </p:spPr>
        <p:txBody>
          <a:bodyPr/>
          <a:lstStyle/>
          <a:p>
            <a:r>
              <a:rPr lang="en-US" b="1" i="1" dirty="0" smtClean="0">
                <a:solidFill>
                  <a:schemeClr val="tx2"/>
                </a:solidFill>
              </a:rPr>
              <a:t>NATURAL DISASTER RESILIENCY</a:t>
            </a:r>
            <a:endParaRPr lang="en-GB" b="1" i="1" dirty="0">
              <a:solidFill>
                <a:schemeClr val="tx2"/>
              </a:solidFill>
            </a:endParaRPr>
          </a:p>
        </p:txBody>
      </p:sp>
    </p:spTree>
    <p:extLst>
      <p:ext uri="{BB962C8B-B14F-4D97-AF65-F5344CB8AC3E}">
        <p14:creationId xmlns:p14="http://schemas.microsoft.com/office/powerpoint/2010/main" val="3514911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 y="1366156"/>
            <a:ext cx="8882743" cy="4348843"/>
          </a:xfrm>
        </p:spPr>
        <p:txBody>
          <a:bodyPr>
            <a:normAutofit fontScale="77500" lnSpcReduction="20000"/>
          </a:bodyPr>
          <a:lstStyle/>
          <a:p>
            <a:pPr marL="0" lvl="1" indent="0">
              <a:spcBef>
                <a:spcPts val="700"/>
              </a:spcBef>
              <a:buClr>
                <a:schemeClr val="accent2"/>
              </a:buClr>
              <a:buSzPct val="60000"/>
              <a:buNone/>
            </a:pPr>
            <a:r>
              <a:rPr lang="en-US" sz="2100" b="1" dirty="0" smtClean="0"/>
              <a:t>Tools and Practices for Building Resilient Cities: incorporating resiliency into planning: </a:t>
            </a:r>
            <a:r>
              <a:rPr lang="en-US" sz="1800" dirty="0"/>
              <a:t>(World Bank, 2012</a:t>
            </a:r>
            <a:r>
              <a:rPr lang="en-US" sz="1800" dirty="0" smtClean="0"/>
              <a:t>)</a:t>
            </a:r>
          </a:p>
          <a:p>
            <a:pPr marL="0" lvl="1" indent="0">
              <a:spcBef>
                <a:spcPts val="700"/>
              </a:spcBef>
              <a:buClr>
                <a:schemeClr val="accent2"/>
              </a:buClr>
              <a:buSzPct val="60000"/>
              <a:buNone/>
            </a:pPr>
            <a:endParaRPr lang="en-US" sz="2100" b="1" dirty="0" smtClean="0"/>
          </a:p>
          <a:p>
            <a:pPr lvl="1"/>
            <a:r>
              <a:rPr lang="en-GB" sz="2100" dirty="0"/>
              <a:t>Risk </a:t>
            </a:r>
            <a:r>
              <a:rPr lang="en-GB" sz="2100" dirty="0" smtClean="0"/>
              <a:t>Assessment and Risk-Based </a:t>
            </a:r>
            <a:r>
              <a:rPr lang="en-GB" sz="2100" dirty="0"/>
              <a:t>Land Use </a:t>
            </a:r>
            <a:r>
              <a:rPr lang="en-GB" sz="2100" dirty="0" smtClean="0"/>
              <a:t>Planning</a:t>
            </a:r>
          </a:p>
          <a:p>
            <a:pPr lvl="2"/>
            <a:r>
              <a:rPr lang="en-US" sz="2100" dirty="0"/>
              <a:t>Strengthening measures and buildings codes for </a:t>
            </a:r>
            <a:r>
              <a:rPr lang="en-US" sz="2100" dirty="0" smtClean="0"/>
              <a:t>structures</a:t>
            </a:r>
            <a:endParaRPr lang="en-GB" sz="2100" dirty="0" smtClean="0"/>
          </a:p>
          <a:p>
            <a:pPr lvl="2"/>
            <a:r>
              <a:rPr lang="en-US" sz="2100" dirty="0" smtClean="0"/>
              <a:t>Planning </a:t>
            </a:r>
            <a:r>
              <a:rPr lang="en-US" sz="2100" dirty="0"/>
              <a:t>transportation systems in safe places</a:t>
            </a:r>
            <a:r>
              <a:rPr lang="en-GB" sz="2100" dirty="0" smtClean="0"/>
              <a:t>. </a:t>
            </a:r>
          </a:p>
          <a:p>
            <a:pPr lvl="1"/>
            <a:r>
              <a:rPr lang="en-GB" sz="2100" dirty="0" smtClean="0"/>
              <a:t>Urban </a:t>
            </a:r>
            <a:r>
              <a:rPr lang="en-GB" sz="2100" dirty="0"/>
              <a:t>Ecosystem </a:t>
            </a:r>
            <a:r>
              <a:rPr lang="en-GB" sz="2100" dirty="0" smtClean="0"/>
              <a:t>Management</a:t>
            </a:r>
            <a:endParaRPr lang="en-GB" sz="2100" dirty="0"/>
          </a:p>
          <a:p>
            <a:pPr lvl="2"/>
            <a:r>
              <a:rPr lang="en-GB" sz="2100" dirty="0" smtClean="0"/>
              <a:t> </a:t>
            </a:r>
            <a:r>
              <a:rPr lang="en-GB" sz="2100" dirty="0"/>
              <a:t>Natural conservation for protection; creating awareness on the importance of natural conservation for </a:t>
            </a:r>
            <a:r>
              <a:rPr lang="en-GB" sz="2100" dirty="0" smtClean="0"/>
              <a:t>resiliency.</a:t>
            </a:r>
          </a:p>
          <a:p>
            <a:pPr lvl="2"/>
            <a:r>
              <a:rPr lang="en-US" sz="2100" dirty="0" smtClean="0"/>
              <a:t>Green infrastructure</a:t>
            </a:r>
            <a:endParaRPr lang="en-GB" sz="2100" dirty="0"/>
          </a:p>
          <a:p>
            <a:pPr lvl="1"/>
            <a:r>
              <a:rPr lang="en-GB" sz="2100" dirty="0"/>
              <a:t>Urban </a:t>
            </a:r>
            <a:r>
              <a:rPr lang="en-GB" sz="2100" dirty="0" smtClean="0"/>
              <a:t>Upgrading</a:t>
            </a:r>
          </a:p>
          <a:p>
            <a:pPr lvl="2"/>
            <a:r>
              <a:rPr lang="en-US" sz="2100" dirty="0" smtClean="0"/>
              <a:t>Retrofitting for heightened safety, improved evacuation routes.</a:t>
            </a:r>
            <a:endParaRPr lang="en-GB" sz="2100" dirty="0"/>
          </a:p>
          <a:p>
            <a:pPr lvl="1"/>
            <a:r>
              <a:rPr lang="en-US" sz="2100" dirty="0" smtClean="0"/>
              <a:t>Operational mitigation</a:t>
            </a:r>
          </a:p>
          <a:p>
            <a:pPr lvl="2"/>
            <a:r>
              <a:rPr lang="en-US" sz="2100" dirty="0" smtClean="0"/>
              <a:t>Address </a:t>
            </a:r>
            <a:r>
              <a:rPr lang="en-US" sz="2100" dirty="0"/>
              <a:t>the possibility of disaster-caused system failures and plan </a:t>
            </a:r>
            <a:r>
              <a:rPr lang="en-US" sz="2100" dirty="0" smtClean="0"/>
              <a:t>contingencies</a:t>
            </a:r>
          </a:p>
          <a:p>
            <a:pPr lvl="1"/>
            <a:r>
              <a:rPr lang="en-US" sz="2100" dirty="0" smtClean="0"/>
              <a:t>Resource management</a:t>
            </a:r>
          </a:p>
          <a:p>
            <a:pPr lvl="2"/>
            <a:r>
              <a:rPr lang="en-US" sz="2100" dirty="0"/>
              <a:t>Water supply, sanitary systems, wastewater systems: crucially important for public health and quick recovery. Important to understand long-term demand and distribution.</a:t>
            </a:r>
            <a:endParaRPr lang="en-GB" sz="2100" dirty="0"/>
          </a:p>
          <a:p>
            <a:pPr lvl="2"/>
            <a:endParaRPr lang="en-GB" sz="1600" dirty="0"/>
          </a:p>
          <a:p>
            <a:pPr lvl="2"/>
            <a:endParaRPr lang="en-US" sz="1500" dirty="0" smtClean="0"/>
          </a:p>
        </p:txBody>
      </p:sp>
      <p:sp>
        <p:nvSpPr>
          <p:cNvPr id="5" name="Title 2"/>
          <p:cNvSpPr>
            <a:spLocks noGrp="1"/>
          </p:cNvSpPr>
          <p:nvPr>
            <p:ph type="title"/>
          </p:nvPr>
        </p:nvSpPr>
        <p:spPr>
          <a:xfrm>
            <a:off x="0" y="334120"/>
            <a:ext cx="8663728" cy="825500"/>
          </a:xfrm>
          <a:noFill/>
        </p:spPr>
        <p:txBody>
          <a:bodyPr/>
          <a:lstStyle/>
          <a:p>
            <a:r>
              <a:rPr lang="en-US" b="1" i="1" dirty="0" smtClean="0">
                <a:solidFill>
                  <a:schemeClr val="tx2"/>
                </a:solidFill>
              </a:rPr>
              <a:t>NATURAL DISASTER RESILIENCY</a:t>
            </a:r>
            <a:endParaRPr lang="en-GB" b="1" i="1" dirty="0">
              <a:solidFill>
                <a:schemeClr val="tx2"/>
              </a:solidFill>
            </a:endParaRPr>
          </a:p>
        </p:txBody>
      </p:sp>
    </p:spTree>
    <p:extLst>
      <p:ext uri="{BB962C8B-B14F-4D97-AF65-F5344CB8AC3E}">
        <p14:creationId xmlns:p14="http://schemas.microsoft.com/office/powerpoint/2010/main" val="7954062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0" y="1161914"/>
            <a:ext cx="9144000" cy="4553085"/>
          </a:xfrm>
        </p:spPr>
        <p:txBody>
          <a:bodyPr/>
          <a:lstStyle/>
          <a:p>
            <a:pPr marL="0" lvl="1" indent="0">
              <a:spcBef>
                <a:spcPts val="700"/>
              </a:spcBef>
              <a:buClr>
                <a:schemeClr val="accent2"/>
              </a:buClr>
              <a:buSzPct val="60000"/>
              <a:buNone/>
            </a:pPr>
            <a:r>
              <a:rPr lang="en-US" sz="1600" b="1" dirty="0"/>
              <a:t>Tools and Practices for Building Resilient Cities: </a:t>
            </a:r>
            <a:r>
              <a:rPr lang="en-US" sz="1600" b="1" dirty="0" smtClean="0"/>
              <a:t>incorporating resiliency </a:t>
            </a:r>
            <a:r>
              <a:rPr lang="en-US" sz="1600" b="1" dirty="0"/>
              <a:t>into planning</a:t>
            </a:r>
            <a:r>
              <a:rPr lang="en-US" sz="1600" b="1" dirty="0" smtClean="0"/>
              <a:t>: </a:t>
            </a:r>
            <a:r>
              <a:rPr lang="en-US" sz="1800" dirty="0"/>
              <a:t>(World Bank, 2012</a:t>
            </a:r>
            <a:r>
              <a:rPr lang="en-US" sz="1800" dirty="0" smtClean="0"/>
              <a:t>)</a:t>
            </a:r>
            <a:endParaRPr lang="en-US" sz="1600" b="1" dirty="0"/>
          </a:p>
          <a:p>
            <a:pPr lvl="1"/>
            <a:r>
              <a:rPr lang="en-GB" sz="1600" dirty="0"/>
              <a:t>Community and Stakeholder Participation</a:t>
            </a:r>
          </a:p>
          <a:p>
            <a:pPr lvl="2"/>
            <a:r>
              <a:rPr lang="en-GB" sz="1600" dirty="0"/>
              <a:t>Neighbourhood and community are vital components of responding to shocks and stresses and bouncing back </a:t>
            </a:r>
            <a:r>
              <a:rPr lang="en-GB" sz="1600" dirty="0" smtClean="0"/>
              <a:t>stronger.</a:t>
            </a:r>
            <a:endParaRPr lang="en-GB" sz="1600" dirty="0"/>
          </a:p>
          <a:p>
            <a:pPr lvl="1"/>
            <a:r>
              <a:rPr lang="en-GB" sz="1600" dirty="0"/>
              <a:t>Disaster Management Systems</a:t>
            </a:r>
          </a:p>
          <a:p>
            <a:pPr lvl="2"/>
            <a:r>
              <a:rPr lang="en-GB" sz="1600" dirty="0"/>
              <a:t>Disaster preparedness/communication </a:t>
            </a:r>
            <a:r>
              <a:rPr lang="en-GB" sz="1600" dirty="0" smtClean="0"/>
              <a:t>networks</a:t>
            </a:r>
          </a:p>
          <a:p>
            <a:pPr lvl="2"/>
            <a:r>
              <a:rPr lang="en-US" sz="1600" dirty="0" smtClean="0"/>
              <a:t>Early warning systems and evacuation strategies</a:t>
            </a:r>
            <a:endParaRPr lang="en-GB" sz="1600" dirty="0"/>
          </a:p>
          <a:p>
            <a:pPr lvl="1"/>
            <a:r>
              <a:rPr lang="en-US" sz="1600" dirty="0"/>
              <a:t>Education and awareness</a:t>
            </a:r>
          </a:p>
          <a:p>
            <a:pPr lvl="2"/>
            <a:r>
              <a:rPr lang="en-US" sz="1600" dirty="0"/>
              <a:t>Disaster awareness and preparedness programs</a:t>
            </a:r>
            <a:r>
              <a:rPr lang="en-US" sz="1600" dirty="0" smtClean="0"/>
              <a:t>.</a:t>
            </a:r>
          </a:p>
          <a:p>
            <a:pPr lvl="2"/>
            <a:r>
              <a:rPr lang="en-US" sz="1600" dirty="0" smtClean="0"/>
              <a:t>Ongoing education and training at all ages</a:t>
            </a:r>
          </a:p>
          <a:p>
            <a:pPr lvl="2"/>
            <a:endParaRPr lang="en-GB" sz="1500" dirty="0"/>
          </a:p>
          <a:p>
            <a:endParaRPr lang="en-GB" dirty="0"/>
          </a:p>
        </p:txBody>
      </p:sp>
      <p:sp>
        <p:nvSpPr>
          <p:cNvPr id="5" name="Title 2"/>
          <p:cNvSpPr>
            <a:spLocks noGrp="1"/>
          </p:cNvSpPr>
          <p:nvPr>
            <p:ph type="title"/>
          </p:nvPr>
        </p:nvSpPr>
        <p:spPr>
          <a:xfrm>
            <a:off x="0" y="334120"/>
            <a:ext cx="8663728" cy="825500"/>
          </a:xfrm>
          <a:noFill/>
        </p:spPr>
        <p:txBody>
          <a:bodyPr/>
          <a:lstStyle/>
          <a:p>
            <a:r>
              <a:rPr lang="en-US" b="1" i="1" dirty="0" smtClean="0">
                <a:solidFill>
                  <a:schemeClr val="tx2"/>
                </a:solidFill>
              </a:rPr>
              <a:t>NATURAL DISASTER RESILIENCY</a:t>
            </a:r>
            <a:endParaRPr lang="en-GB" b="1" i="1" dirty="0">
              <a:solidFill>
                <a:schemeClr val="tx2"/>
              </a:solidFill>
            </a:endParaRPr>
          </a:p>
        </p:txBody>
      </p:sp>
    </p:spTree>
    <p:extLst>
      <p:ext uri="{BB962C8B-B14F-4D97-AF65-F5344CB8AC3E}">
        <p14:creationId xmlns:p14="http://schemas.microsoft.com/office/powerpoint/2010/main" val="18780097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0" y="1333500"/>
            <a:ext cx="5535385" cy="4381500"/>
          </a:xfrm>
        </p:spPr>
        <p:txBody>
          <a:bodyPr>
            <a:normAutofit/>
          </a:bodyPr>
          <a:lstStyle/>
          <a:p>
            <a:pPr marL="0" indent="0">
              <a:buNone/>
            </a:pPr>
            <a:r>
              <a:rPr lang="en-US" sz="1600" b="1" dirty="0" smtClean="0"/>
              <a:t>Role of Public sector:</a:t>
            </a:r>
          </a:p>
          <a:p>
            <a:r>
              <a:rPr lang="en-US" sz="1600" dirty="0" smtClean="0"/>
              <a:t>Governments </a:t>
            </a:r>
            <a:r>
              <a:rPr lang="en-US" sz="1600" dirty="0"/>
              <a:t>have an obligation to protect their </a:t>
            </a:r>
            <a:r>
              <a:rPr lang="en-US" sz="1600" dirty="0" smtClean="0"/>
              <a:t>citizens.</a:t>
            </a:r>
          </a:p>
          <a:p>
            <a:pPr lvl="1"/>
            <a:r>
              <a:rPr lang="en-US" sz="1600" dirty="0" smtClean="0"/>
              <a:t>National Strategies</a:t>
            </a:r>
          </a:p>
          <a:p>
            <a:pPr lvl="1"/>
            <a:r>
              <a:rPr lang="en-US" sz="1600" dirty="0"/>
              <a:t>A combination of measures to ensure safety</a:t>
            </a:r>
          </a:p>
          <a:p>
            <a:pPr lvl="1"/>
            <a:r>
              <a:rPr lang="en-US" sz="1600" dirty="0"/>
              <a:t>Disaster risk management </a:t>
            </a:r>
            <a:r>
              <a:rPr lang="en-US" sz="1600" dirty="0" smtClean="0"/>
              <a:t>framework</a:t>
            </a:r>
          </a:p>
          <a:p>
            <a:pPr lvl="1"/>
            <a:r>
              <a:rPr lang="en-US" sz="1600" dirty="0" smtClean="0"/>
              <a:t>Coordinating resiliency efforts</a:t>
            </a:r>
          </a:p>
          <a:p>
            <a:pPr lvl="1"/>
            <a:r>
              <a:rPr lang="en-GB" sz="1600" dirty="0" smtClean="0"/>
              <a:t>Local </a:t>
            </a:r>
            <a:r>
              <a:rPr lang="en-GB" sz="1600" dirty="0"/>
              <a:t>Recovery Ordinance (Ken Toping, APA): </a:t>
            </a:r>
            <a:endParaRPr lang="en-GB" sz="1600" dirty="0" smtClean="0"/>
          </a:p>
          <a:p>
            <a:pPr lvl="2"/>
            <a:r>
              <a:rPr lang="en-GB" sz="1600" dirty="0" smtClean="0"/>
              <a:t>A </a:t>
            </a:r>
            <a:r>
              <a:rPr lang="en-GB" sz="1600" dirty="0"/>
              <a:t>legal authority for post-disaster interventions to modify future development.</a:t>
            </a:r>
          </a:p>
          <a:p>
            <a:pPr lvl="1"/>
            <a:endParaRPr lang="en-US" sz="1600" dirty="0"/>
          </a:p>
          <a:p>
            <a:endParaRPr lang="en-US" sz="1600" dirty="0"/>
          </a:p>
          <a:p>
            <a:endParaRPr lang="en-GB" sz="1600" dirty="0"/>
          </a:p>
        </p:txBody>
      </p:sp>
      <p:pic>
        <p:nvPicPr>
          <p:cNvPr id="4" name="Picture 2" descr="http://www.unmultimedia.org/radio/english/wp-content/uploads/2013/05/Global-Platform-for-Disaster-Risk-Reductio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9010" y="3205162"/>
            <a:ext cx="2918879" cy="25018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images.nap.edu/images/cover.php?id=13457&amp;type=covers45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48450" y="1963733"/>
            <a:ext cx="2495550" cy="37433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planning.org.au/sb_cache/news/id/58/f/nationaldisaster.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 y="4162424"/>
            <a:ext cx="5124450" cy="155257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2"/>
          <p:cNvSpPr>
            <a:spLocks noGrp="1"/>
          </p:cNvSpPr>
          <p:nvPr>
            <p:ph type="title"/>
          </p:nvPr>
        </p:nvSpPr>
        <p:spPr>
          <a:xfrm>
            <a:off x="0" y="334120"/>
            <a:ext cx="8663728" cy="825500"/>
          </a:xfrm>
          <a:noFill/>
        </p:spPr>
        <p:txBody>
          <a:bodyPr/>
          <a:lstStyle/>
          <a:p>
            <a:r>
              <a:rPr lang="en-US" b="1" i="1" dirty="0" smtClean="0">
                <a:solidFill>
                  <a:schemeClr val="tx2"/>
                </a:solidFill>
              </a:rPr>
              <a:t>NATURAL DISASTER RESILIENCY</a:t>
            </a:r>
            <a:endParaRPr lang="en-GB" b="1" i="1" dirty="0">
              <a:solidFill>
                <a:schemeClr val="tx2"/>
              </a:solidFill>
            </a:endParaRPr>
          </a:p>
        </p:txBody>
      </p:sp>
    </p:spTree>
    <p:extLst>
      <p:ext uri="{BB962C8B-B14F-4D97-AF65-F5344CB8AC3E}">
        <p14:creationId xmlns:p14="http://schemas.microsoft.com/office/powerpoint/2010/main" val="25019320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0" y="1333500"/>
            <a:ext cx="4572000" cy="4381500"/>
          </a:xfrm>
        </p:spPr>
        <p:txBody>
          <a:bodyPr>
            <a:normAutofit/>
          </a:bodyPr>
          <a:lstStyle/>
          <a:p>
            <a:pPr marL="0" indent="0">
              <a:buNone/>
            </a:pPr>
            <a:r>
              <a:rPr lang="en-US" sz="1800" b="1" dirty="0"/>
              <a:t>Role of Public </a:t>
            </a:r>
            <a:r>
              <a:rPr lang="en-US" sz="1800" b="1" dirty="0" smtClean="0"/>
              <a:t>sector: </a:t>
            </a:r>
            <a:r>
              <a:rPr lang="en-US" sz="1800" dirty="0" smtClean="0"/>
              <a:t>Planning and Planners’ roles (American Planning Association)</a:t>
            </a:r>
          </a:p>
          <a:p>
            <a:r>
              <a:rPr lang="en-GB" sz="1800" dirty="0"/>
              <a:t> “Planners are an essential part of disaster recovery” “The role of planner in shaping the lens of recovery is (equally) important” (APA</a:t>
            </a:r>
            <a:r>
              <a:rPr lang="en-GB" sz="1800" dirty="0" smtClean="0"/>
              <a:t>)</a:t>
            </a:r>
          </a:p>
          <a:p>
            <a:r>
              <a:rPr lang="en-GB" sz="1800" dirty="0"/>
              <a:t>Planners must provide:</a:t>
            </a:r>
          </a:p>
          <a:p>
            <a:pPr lvl="1"/>
            <a:r>
              <a:rPr lang="en-GB" sz="1800" dirty="0"/>
              <a:t>Vision and strategic intent</a:t>
            </a:r>
          </a:p>
          <a:p>
            <a:pPr lvl="1"/>
            <a:r>
              <a:rPr lang="en-GB" sz="1800" dirty="0"/>
              <a:t>Opportunity and hope</a:t>
            </a:r>
          </a:p>
          <a:p>
            <a:pPr lvl="1"/>
            <a:r>
              <a:rPr lang="en-GB" sz="1800" dirty="0"/>
              <a:t>Adaptation and empathy</a:t>
            </a:r>
          </a:p>
          <a:p>
            <a:pPr lvl="1"/>
            <a:r>
              <a:rPr lang="en-GB" sz="1800" dirty="0"/>
              <a:t>Strong implementation and results</a:t>
            </a:r>
          </a:p>
          <a:p>
            <a:endParaRPr lang="en-GB" sz="1800" dirty="0"/>
          </a:p>
          <a:p>
            <a:endParaRPr lang="en-GB" sz="1800" dirty="0"/>
          </a:p>
        </p:txBody>
      </p:sp>
      <p:sp>
        <p:nvSpPr>
          <p:cNvPr id="4" name="Content Placeholder 1"/>
          <p:cNvSpPr txBox="1">
            <a:spLocks/>
          </p:cNvSpPr>
          <p:nvPr/>
        </p:nvSpPr>
        <p:spPr>
          <a:xfrm>
            <a:off x="4572000" y="1660080"/>
            <a:ext cx="4572000" cy="43815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GB" sz="1800" dirty="0"/>
              <a:t>Planning Differences in a Post-disaster planning environment:</a:t>
            </a:r>
          </a:p>
          <a:p>
            <a:pPr lvl="1"/>
            <a:r>
              <a:rPr lang="en-GB" sz="1500" dirty="0"/>
              <a:t>Time compression</a:t>
            </a:r>
          </a:p>
          <a:p>
            <a:pPr lvl="1"/>
            <a:r>
              <a:rPr lang="en-GB" sz="1500" dirty="0"/>
              <a:t>Speed versus deliberation</a:t>
            </a:r>
          </a:p>
          <a:p>
            <a:pPr lvl="1"/>
            <a:r>
              <a:rPr lang="en-GB" sz="1500" dirty="0"/>
              <a:t>Modifying and tailoring the recovery specifics</a:t>
            </a:r>
          </a:p>
          <a:p>
            <a:pPr lvl="1"/>
            <a:r>
              <a:rPr lang="en-GB" sz="1500" dirty="0"/>
              <a:t>The type of disaster</a:t>
            </a:r>
          </a:p>
          <a:p>
            <a:pPr lvl="1"/>
            <a:r>
              <a:rPr lang="en-GB" sz="1500" dirty="0"/>
              <a:t>Scale and scope of disaster</a:t>
            </a:r>
          </a:p>
          <a:p>
            <a:pPr lvl="1"/>
            <a:r>
              <a:rPr lang="en-GB" sz="1500" dirty="0"/>
              <a:t>Assessment of physical damage to structure and infrastructure</a:t>
            </a:r>
          </a:p>
          <a:p>
            <a:pPr lvl="1"/>
            <a:r>
              <a:rPr lang="en-GB" sz="1500" dirty="0"/>
              <a:t>Psychological/emotional affects to the population</a:t>
            </a:r>
          </a:p>
          <a:p>
            <a:pPr lvl="1"/>
            <a:r>
              <a:rPr lang="en-GB" sz="1500" dirty="0"/>
              <a:t>Demographic and special needs populations</a:t>
            </a:r>
          </a:p>
          <a:p>
            <a:pPr defTabSz="914400"/>
            <a:endParaRPr lang="en-GB" sz="1800" dirty="0" smtClean="0"/>
          </a:p>
          <a:p>
            <a:pPr defTabSz="914400"/>
            <a:endParaRPr lang="en-GB" sz="1800" dirty="0"/>
          </a:p>
        </p:txBody>
      </p:sp>
      <p:sp>
        <p:nvSpPr>
          <p:cNvPr id="7" name="Title 2"/>
          <p:cNvSpPr>
            <a:spLocks noGrp="1"/>
          </p:cNvSpPr>
          <p:nvPr>
            <p:ph type="title"/>
          </p:nvPr>
        </p:nvSpPr>
        <p:spPr>
          <a:xfrm>
            <a:off x="0" y="334120"/>
            <a:ext cx="8663728" cy="825500"/>
          </a:xfrm>
          <a:noFill/>
        </p:spPr>
        <p:txBody>
          <a:bodyPr/>
          <a:lstStyle/>
          <a:p>
            <a:r>
              <a:rPr lang="en-US" b="1" i="1" dirty="0" smtClean="0">
                <a:solidFill>
                  <a:schemeClr val="tx2"/>
                </a:solidFill>
              </a:rPr>
              <a:t>NATURAL DISASTER RESILIENCY</a:t>
            </a:r>
            <a:endParaRPr lang="en-GB" b="1" i="1" dirty="0">
              <a:solidFill>
                <a:schemeClr val="tx2"/>
              </a:solidFill>
            </a:endParaRPr>
          </a:p>
        </p:txBody>
      </p:sp>
    </p:spTree>
    <p:extLst>
      <p:ext uri="{BB962C8B-B14F-4D97-AF65-F5344CB8AC3E}">
        <p14:creationId xmlns:p14="http://schemas.microsoft.com/office/powerpoint/2010/main" val="12522870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95848" y="4016829"/>
            <a:ext cx="3475264" cy="1061357"/>
          </a:xfrm>
          <a:prstGeom prst="rect">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Content Placeholder 1"/>
          <p:cNvSpPr>
            <a:spLocks noGrp="1"/>
          </p:cNvSpPr>
          <p:nvPr>
            <p:ph sz="quarter" idx="1"/>
          </p:nvPr>
        </p:nvSpPr>
        <p:spPr>
          <a:xfrm>
            <a:off x="0" y="1333500"/>
            <a:ext cx="4588329" cy="4381500"/>
          </a:xfrm>
        </p:spPr>
        <p:txBody>
          <a:bodyPr>
            <a:normAutofit/>
          </a:bodyPr>
          <a:lstStyle/>
          <a:p>
            <a:pPr marL="0" indent="0">
              <a:buNone/>
            </a:pPr>
            <a:r>
              <a:rPr lang="en-US" sz="1700" b="1" dirty="0" smtClean="0"/>
              <a:t>Role of Private sector:</a:t>
            </a:r>
          </a:p>
          <a:p>
            <a:r>
              <a:rPr lang="en-US" sz="1700" dirty="0"/>
              <a:t>Multinationals and international foundations are recognizing the importance of resiliency and are putting efforts in</a:t>
            </a:r>
            <a:r>
              <a:rPr lang="en-US" sz="1700" dirty="0" smtClean="0"/>
              <a:t>.</a:t>
            </a:r>
            <a:endParaRPr lang="en-US" sz="1700" b="1" dirty="0" smtClean="0"/>
          </a:p>
          <a:p>
            <a:r>
              <a:rPr lang="en-US" sz="1700" dirty="0" smtClean="0"/>
              <a:t>Technology companies: innovative technologies to improve resiliency of operating systems</a:t>
            </a:r>
          </a:p>
          <a:p>
            <a:r>
              <a:rPr lang="en-US" sz="1700" dirty="0" smtClean="0"/>
              <a:t>Energy companies: diversifying energy sources</a:t>
            </a:r>
          </a:p>
          <a:p>
            <a:r>
              <a:rPr lang="en-US" sz="1700" dirty="0" smtClean="0"/>
              <a:t>Public-Private Partnerships: </a:t>
            </a:r>
            <a:r>
              <a:rPr lang="en-GB" sz="1700" dirty="0"/>
              <a:t>are also integral in achieving resilience, as they can increase efficiency and effectiveness in the case of natural disaster.</a:t>
            </a:r>
          </a:p>
          <a:p>
            <a:endParaRPr lang="en-US" sz="1700" dirty="0" smtClean="0"/>
          </a:p>
          <a:p>
            <a:endParaRPr lang="en-US" dirty="0" smtClean="0"/>
          </a:p>
        </p:txBody>
      </p:sp>
      <p:sp>
        <p:nvSpPr>
          <p:cNvPr id="4" name="Content Placeholder 1"/>
          <p:cNvSpPr txBox="1">
            <a:spLocks/>
          </p:cNvSpPr>
          <p:nvPr/>
        </p:nvSpPr>
        <p:spPr>
          <a:xfrm>
            <a:off x="4588329" y="1333500"/>
            <a:ext cx="4588329" cy="43815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defTabSz="914400">
              <a:buNone/>
            </a:pPr>
            <a:r>
              <a:rPr lang="en-US" sz="1700" b="1" dirty="0" smtClean="0"/>
              <a:t>Role of Academia and Institutions:</a:t>
            </a:r>
          </a:p>
          <a:p>
            <a:pPr defTabSz="914400"/>
            <a:r>
              <a:rPr lang="en-US" sz="1700" dirty="0" smtClean="0"/>
              <a:t>Provision of ongoing research and extensive knowledge to inform policymaking and planning strategies.</a:t>
            </a:r>
          </a:p>
          <a:p>
            <a:pPr defTabSz="914400"/>
            <a:r>
              <a:rPr lang="en-US" sz="1600" dirty="0" smtClean="0"/>
              <a:t>Academic Network for Disaster Resilience to </a:t>
            </a:r>
            <a:r>
              <a:rPr lang="en-US" sz="1600" dirty="0" err="1" smtClean="0"/>
              <a:t>Optimise</a:t>
            </a:r>
            <a:r>
              <a:rPr lang="en-US" sz="1600" dirty="0" smtClean="0"/>
              <a:t> Educational Development (ANDROID) – set up by the European Union</a:t>
            </a:r>
            <a:endParaRPr lang="en-US" sz="1700" dirty="0" smtClean="0"/>
          </a:p>
          <a:p>
            <a:pPr defTabSz="914400"/>
            <a:endParaRPr lang="en-US" dirty="0" smtClean="0"/>
          </a:p>
        </p:txBody>
      </p:sp>
      <p:pic>
        <p:nvPicPr>
          <p:cNvPr id="1026" name="Picture 2" descr="Android network"/>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77493" y="4190546"/>
            <a:ext cx="3810000" cy="762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2"/>
          <p:cNvSpPr>
            <a:spLocks noGrp="1"/>
          </p:cNvSpPr>
          <p:nvPr>
            <p:ph type="title"/>
          </p:nvPr>
        </p:nvSpPr>
        <p:spPr>
          <a:xfrm>
            <a:off x="0" y="334120"/>
            <a:ext cx="8663728" cy="825500"/>
          </a:xfrm>
          <a:noFill/>
        </p:spPr>
        <p:txBody>
          <a:bodyPr/>
          <a:lstStyle/>
          <a:p>
            <a:r>
              <a:rPr lang="en-US" b="1" i="1" dirty="0" smtClean="0">
                <a:solidFill>
                  <a:schemeClr val="tx2"/>
                </a:solidFill>
              </a:rPr>
              <a:t>NATURAL DISASTER RESILIENCY</a:t>
            </a:r>
            <a:endParaRPr lang="en-GB" b="1" i="1" dirty="0">
              <a:solidFill>
                <a:schemeClr val="tx2"/>
              </a:solidFill>
            </a:endParaRPr>
          </a:p>
        </p:txBody>
      </p:sp>
    </p:spTree>
    <p:extLst>
      <p:ext uri="{BB962C8B-B14F-4D97-AF65-F5344CB8AC3E}">
        <p14:creationId xmlns:p14="http://schemas.microsoft.com/office/powerpoint/2010/main" val="8083667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0" y="1333500"/>
            <a:ext cx="4604657" cy="4381500"/>
          </a:xfrm>
        </p:spPr>
        <p:txBody>
          <a:bodyPr/>
          <a:lstStyle/>
          <a:p>
            <a:pPr marL="0" indent="0">
              <a:buNone/>
            </a:pPr>
            <a:r>
              <a:rPr lang="en-US" sz="1600" b="1" dirty="0" smtClean="0"/>
              <a:t>Role of Community (incl. NGOs):</a:t>
            </a:r>
          </a:p>
          <a:p>
            <a:r>
              <a:rPr lang="en-US" sz="1600" dirty="0" smtClean="0"/>
              <a:t>Community has the most important role in resiliency; a prepared and knowledgeable community will stand strong in face of calamity.</a:t>
            </a:r>
          </a:p>
          <a:p>
            <a:r>
              <a:rPr lang="en-US" sz="1600" dirty="0" smtClean="0"/>
              <a:t>Post-disaster recovery is often be from the ground up and the community needs to be prepared for this.</a:t>
            </a:r>
          </a:p>
          <a:p>
            <a:r>
              <a:rPr lang="en-US" sz="1600" dirty="0"/>
              <a:t>“Instead of repeated damage and continual demands for federal disaster assistance, resilient communities proactively protect themselves against hazards, build </a:t>
            </a:r>
            <a:r>
              <a:rPr lang="en-US" sz="1600" dirty="0" smtClean="0"/>
              <a:t>self-sufficiency </a:t>
            </a:r>
            <a:r>
              <a:rPr lang="en-US" sz="1600" dirty="0"/>
              <a:t>and become more sustainable.” </a:t>
            </a:r>
            <a:r>
              <a:rPr lang="en-US" sz="1600" dirty="0" smtClean="0"/>
              <a:t>(</a:t>
            </a:r>
            <a:r>
              <a:rPr lang="en-US" sz="1600" dirty="0" err="1" smtClean="0"/>
              <a:t>Godschalk</a:t>
            </a:r>
            <a:r>
              <a:rPr lang="en-US" sz="1600" dirty="0" smtClean="0"/>
              <a:t> </a:t>
            </a:r>
            <a:r>
              <a:rPr lang="en-US" sz="1600" dirty="0"/>
              <a:t>et al, 1009, in APA Presentation)</a:t>
            </a:r>
            <a:endParaRPr lang="en-GB" sz="1600" dirty="0"/>
          </a:p>
          <a:p>
            <a:endParaRPr lang="en-US" b="1" dirty="0" smtClean="0"/>
          </a:p>
          <a:p>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05153" y="4182772"/>
            <a:ext cx="4938846" cy="590075"/>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25642" y="4818146"/>
            <a:ext cx="6418357" cy="896854"/>
          </a:xfrm>
          <a:prstGeom prst="rect">
            <a:avLst/>
          </a:prstGeom>
        </p:spPr>
      </p:pic>
      <p:sp>
        <p:nvSpPr>
          <p:cNvPr id="7" name="Title 2"/>
          <p:cNvSpPr>
            <a:spLocks noGrp="1"/>
          </p:cNvSpPr>
          <p:nvPr>
            <p:ph type="title"/>
          </p:nvPr>
        </p:nvSpPr>
        <p:spPr>
          <a:xfrm>
            <a:off x="0" y="334120"/>
            <a:ext cx="8663728" cy="825500"/>
          </a:xfrm>
          <a:noFill/>
        </p:spPr>
        <p:txBody>
          <a:bodyPr/>
          <a:lstStyle/>
          <a:p>
            <a:r>
              <a:rPr lang="en-US" b="1" i="1" dirty="0" smtClean="0">
                <a:solidFill>
                  <a:schemeClr val="tx2"/>
                </a:solidFill>
              </a:rPr>
              <a:t>NATURAL DISASTER RESILIENCY</a:t>
            </a:r>
            <a:endParaRPr lang="en-GB" b="1" i="1" dirty="0">
              <a:solidFill>
                <a:schemeClr val="tx2"/>
              </a:solidFill>
            </a:endParaRPr>
          </a:p>
        </p:txBody>
      </p:sp>
    </p:spTree>
    <p:extLst>
      <p:ext uri="{BB962C8B-B14F-4D97-AF65-F5344CB8AC3E}">
        <p14:creationId xmlns:p14="http://schemas.microsoft.com/office/powerpoint/2010/main" val="20668396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261757" y="1382491"/>
            <a:ext cx="4735286" cy="4136570"/>
          </a:xfrm>
        </p:spPr>
        <p:txBody>
          <a:bodyPr>
            <a:normAutofit/>
          </a:bodyPr>
          <a:lstStyle/>
          <a:p>
            <a:pPr marL="0" indent="0">
              <a:buNone/>
            </a:pPr>
            <a:r>
              <a:rPr lang="en-US" sz="1800" b="1" dirty="0" smtClean="0"/>
              <a:t>The Dutch Coast: </a:t>
            </a:r>
            <a:r>
              <a:rPr lang="en-US" sz="1800" b="1" i="1" dirty="0" smtClean="0"/>
              <a:t>environmental and infrastructural resilience</a:t>
            </a:r>
          </a:p>
          <a:p>
            <a:pPr lvl="1"/>
            <a:r>
              <a:rPr lang="en-US" sz="1800" dirty="0" smtClean="0"/>
              <a:t>Low lying country, some part 6m below sea-level –  vulnerable and susceptible to rising sea levels.</a:t>
            </a:r>
          </a:p>
          <a:p>
            <a:pPr lvl="1"/>
            <a:r>
              <a:rPr lang="en-US" sz="1800" dirty="0" smtClean="0"/>
              <a:t>Importance </a:t>
            </a:r>
            <a:r>
              <a:rPr lang="en-US" sz="1800" dirty="0"/>
              <a:t>of natural conservation in coastal </a:t>
            </a:r>
            <a:r>
              <a:rPr lang="en-US" sz="1800" dirty="0" smtClean="0"/>
              <a:t>defense</a:t>
            </a:r>
            <a:r>
              <a:rPr lang="en-US" sz="1800" dirty="0"/>
              <a:t>.</a:t>
            </a:r>
          </a:p>
          <a:p>
            <a:pPr lvl="2"/>
            <a:r>
              <a:rPr lang="en-US" sz="1800" dirty="0"/>
              <a:t>Protecting the coast against coastal erosion and implementing sand nourishment strategies. </a:t>
            </a:r>
            <a:endParaRPr lang="en-US" sz="1800" dirty="0" smtClean="0"/>
          </a:p>
          <a:p>
            <a:pPr lvl="2"/>
            <a:r>
              <a:rPr lang="en-US" sz="1800" dirty="0" smtClean="0"/>
              <a:t>Conserving dunes</a:t>
            </a:r>
            <a:endParaRPr lang="en-US" sz="1800" dirty="0"/>
          </a:p>
          <a:p>
            <a:endParaRPr lang="en-US" dirty="0" smtClean="0"/>
          </a:p>
        </p:txBody>
      </p:sp>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5558" y="1279073"/>
            <a:ext cx="4653644" cy="235784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2774" y="3636920"/>
            <a:ext cx="4610860" cy="2614313"/>
          </a:xfrm>
          <a:prstGeom prst="rect">
            <a:avLst/>
          </a:prstGeom>
        </p:spPr>
      </p:pic>
      <p:sp>
        <p:nvSpPr>
          <p:cNvPr id="9" name="Title 2"/>
          <p:cNvSpPr>
            <a:spLocks noGrp="1"/>
          </p:cNvSpPr>
          <p:nvPr>
            <p:ph type="title"/>
          </p:nvPr>
        </p:nvSpPr>
        <p:spPr>
          <a:xfrm>
            <a:off x="0" y="334120"/>
            <a:ext cx="8663728" cy="825500"/>
          </a:xfrm>
          <a:noFill/>
        </p:spPr>
        <p:txBody>
          <a:bodyPr/>
          <a:lstStyle/>
          <a:p>
            <a:r>
              <a:rPr lang="en-US" b="1" i="1" dirty="0" smtClean="0">
                <a:solidFill>
                  <a:schemeClr val="tx2"/>
                </a:solidFill>
              </a:rPr>
              <a:t>RESILIENCY MODELS</a:t>
            </a:r>
            <a:endParaRPr lang="en-GB" b="1" i="1" dirty="0">
              <a:solidFill>
                <a:schemeClr val="tx2"/>
              </a:solidFill>
            </a:endParaRPr>
          </a:p>
        </p:txBody>
      </p:sp>
    </p:spTree>
    <p:extLst>
      <p:ext uri="{BB962C8B-B14F-4D97-AF65-F5344CB8AC3E}">
        <p14:creationId xmlns:p14="http://schemas.microsoft.com/office/powerpoint/2010/main" val="1867758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0" y="1333500"/>
            <a:ext cx="4588326" cy="4381500"/>
          </a:xfrm>
        </p:spPr>
        <p:txBody>
          <a:bodyPr>
            <a:normAutofit fontScale="92500" lnSpcReduction="20000"/>
          </a:bodyPr>
          <a:lstStyle/>
          <a:p>
            <a:pPr marL="0" indent="0">
              <a:buNone/>
            </a:pPr>
            <a:r>
              <a:rPr lang="en-US" sz="1800" b="1" dirty="0" smtClean="0"/>
              <a:t>Bangladesh: </a:t>
            </a:r>
            <a:r>
              <a:rPr lang="en-US" sz="1800" b="1" i="1" dirty="0" smtClean="0"/>
              <a:t>community resilience</a:t>
            </a:r>
          </a:p>
          <a:p>
            <a:pPr lvl="1"/>
            <a:r>
              <a:rPr lang="en-US" sz="1800" dirty="0"/>
              <a:t>V</a:t>
            </a:r>
            <a:r>
              <a:rPr lang="en-US" sz="1800" dirty="0" smtClean="0"/>
              <a:t>ulnerable </a:t>
            </a:r>
            <a:r>
              <a:rPr lang="en-US" sz="1800" dirty="0"/>
              <a:t>to </a:t>
            </a:r>
            <a:r>
              <a:rPr lang="en-US" sz="1800" dirty="0" smtClean="0"/>
              <a:t>a range of natural disasters: typhoons, storm surges, rising sea levels, flooding</a:t>
            </a:r>
          </a:p>
          <a:p>
            <a:pPr lvl="1"/>
            <a:r>
              <a:rPr lang="en-US" sz="1800" dirty="0" smtClean="0"/>
              <a:t>High risk especially for populations at the coast.</a:t>
            </a:r>
          </a:p>
          <a:p>
            <a:pPr lvl="1"/>
            <a:r>
              <a:rPr lang="en-US" sz="1800" dirty="0" smtClean="0"/>
              <a:t>Importance </a:t>
            </a:r>
            <a:r>
              <a:rPr lang="en-US" sz="1800" dirty="0"/>
              <a:t>of </a:t>
            </a:r>
            <a:r>
              <a:rPr lang="en-US" sz="1800" b="1" dirty="0"/>
              <a:t>community disaster preparedness and </a:t>
            </a:r>
            <a:r>
              <a:rPr lang="en-US" sz="1800" b="1" dirty="0" smtClean="0"/>
              <a:t>awareness</a:t>
            </a:r>
            <a:r>
              <a:rPr lang="en-US" sz="1800" dirty="0"/>
              <a:t> </a:t>
            </a:r>
            <a:r>
              <a:rPr lang="en-US" sz="1800" dirty="0" smtClean="0"/>
              <a:t>for disaster risk reduction:</a:t>
            </a:r>
          </a:p>
          <a:p>
            <a:pPr lvl="2"/>
            <a:r>
              <a:rPr lang="en-US" sz="1800" dirty="0" smtClean="0"/>
              <a:t>Early warning systems</a:t>
            </a:r>
          </a:p>
          <a:p>
            <a:pPr lvl="2"/>
            <a:r>
              <a:rPr lang="en-US" sz="1800" dirty="0" smtClean="0"/>
              <a:t>Disaster </a:t>
            </a:r>
            <a:r>
              <a:rPr lang="en-US" sz="1800" dirty="0"/>
              <a:t>awareness and emergency response </a:t>
            </a:r>
            <a:r>
              <a:rPr lang="en-US" sz="1800" dirty="0" smtClean="0"/>
              <a:t>integrated into </a:t>
            </a:r>
            <a:r>
              <a:rPr lang="en-US" sz="1800" dirty="0"/>
              <a:t>education at all ages</a:t>
            </a:r>
            <a:r>
              <a:rPr lang="en-US" sz="1800" dirty="0" smtClean="0"/>
              <a:t>.</a:t>
            </a:r>
          </a:p>
          <a:p>
            <a:pPr lvl="2"/>
            <a:r>
              <a:rPr lang="en-US" sz="1800" dirty="0" smtClean="0"/>
              <a:t>Awareness of evacuation procedures</a:t>
            </a:r>
          </a:p>
          <a:p>
            <a:pPr lvl="2"/>
            <a:r>
              <a:rPr lang="en-US" sz="1800" dirty="0" smtClean="0"/>
              <a:t>Civilian training</a:t>
            </a:r>
          </a:p>
          <a:p>
            <a:pPr lvl="1"/>
            <a:r>
              <a:rPr lang="en-US" sz="1800" dirty="0"/>
              <a:t>D</a:t>
            </a:r>
            <a:r>
              <a:rPr lang="en-US" sz="1800" dirty="0" smtClean="0"/>
              <a:t>isaster </a:t>
            </a:r>
            <a:r>
              <a:rPr lang="en-US" sz="1800" dirty="0"/>
              <a:t>preparedness measures </a:t>
            </a:r>
            <a:r>
              <a:rPr lang="en-US" sz="1800" dirty="0" smtClean="0"/>
              <a:t>have saved </a:t>
            </a:r>
            <a:r>
              <a:rPr lang="en-US" sz="1800" dirty="0"/>
              <a:t>countless of lives.</a:t>
            </a:r>
          </a:p>
          <a:p>
            <a:pPr lvl="1"/>
            <a:endParaRPr lang="en-US" sz="1400" dirty="0"/>
          </a:p>
          <a:p>
            <a:pPr lvl="2"/>
            <a:endParaRPr lang="en-US" sz="1400" dirty="0" smtClean="0"/>
          </a:p>
          <a:p>
            <a:pPr lvl="2"/>
            <a:endParaRPr lang="en-US" sz="1100" dirty="0" smtClean="0"/>
          </a:p>
          <a:p>
            <a:pPr lvl="1"/>
            <a:endParaRPr lang="en-US" sz="1400" dirty="0" smtClean="0"/>
          </a:p>
          <a:p>
            <a:endParaRPr lang="en-GB"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59950" y="1415145"/>
            <a:ext cx="4271773" cy="3200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2"/>
          <p:cNvSpPr>
            <a:spLocks noGrp="1"/>
          </p:cNvSpPr>
          <p:nvPr>
            <p:ph type="title"/>
          </p:nvPr>
        </p:nvSpPr>
        <p:spPr>
          <a:xfrm>
            <a:off x="0" y="334120"/>
            <a:ext cx="8663728" cy="825500"/>
          </a:xfrm>
          <a:noFill/>
        </p:spPr>
        <p:txBody>
          <a:bodyPr/>
          <a:lstStyle/>
          <a:p>
            <a:r>
              <a:rPr lang="en-US" b="1" i="1" dirty="0" smtClean="0">
                <a:solidFill>
                  <a:schemeClr val="tx2"/>
                </a:solidFill>
              </a:rPr>
              <a:t>RESILIENCY MODELS</a:t>
            </a:r>
            <a:endParaRPr lang="en-GB" b="1" i="1" dirty="0">
              <a:solidFill>
                <a:schemeClr val="tx2"/>
              </a:solidFill>
            </a:endParaRPr>
          </a:p>
        </p:txBody>
      </p:sp>
    </p:spTree>
    <p:extLst>
      <p:ext uri="{BB962C8B-B14F-4D97-AF65-F5344CB8AC3E}">
        <p14:creationId xmlns:p14="http://schemas.microsoft.com/office/powerpoint/2010/main" val="1119825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IMG_7540.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334963"/>
            <a:ext cx="9144000" cy="5380037"/>
          </a:xfrm>
        </p:spPr>
      </p:pic>
      <p:sp>
        <p:nvSpPr>
          <p:cNvPr id="8" name="Title 6"/>
          <p:cNvSpPr txBox="1">
            <a:spLocks noGrp="1"/>
          </p:cNvSpPr>
          <p:nvPr>
            <p:ph type="title"/>
          </p:nvPr>
        </p:nvSpPr>
        <p:spPr>
          <a:xfrm>
            <a:off x="0" y="334859"/>
            <a:ext cx="6967425" cy="861774"/>
          </a:xfrm>
          <a:prstGeom prst="rect">
            <a:avLst/>
          </a:prstGeom>
          <a:solidFill>
            <a:srgbClr val="333333">
              <a:alpha val="67000"/>
            </a:srgbClr>
          </a:solidFill>
        </p:spPr>
        <p:txBody>
          <a:bodyPr wrap="square" rtlCol="0">
            <a:spAutoFit/>
          </a:bodyPr>
          <a:lstStyle/>
          <a:p>
            <a:pPr>
              <a:spcBef>
                <a:spcPts val="0"/>
              </a:spcBef>
            </a:pPr>
            <a:r>
              <a:rPr lang="en-US" sz="3200" dirty="0" smtClean="0">
                <a:solidFill>
                  <a:srgbClr val="EBEBEB"/>
                </a:solidFill>
                <a:ea typeface="Arial" charset="0"/>
              </a:rPr>
              <a:t>The Ten Principles Process</a:t>
            </a:r>
            <a:br>
              <a:rPr lang="en-US" sz="3200" dirty="0" smtClean="0">
                <a:solidFill>
                  <a:srgbClr val="EBEBEB"/>
                </a:solidFill>
                <a:ea typeface="Arial" charset="0"/>
              </a:rPr>
            </a:br>
            <a:r>
              <a:rPr lang="en-US" sz="1800" kern="0" spc="0" dirty="0" smtClean="0">
                <a:solidFill>
                  <a:srgbClr val="333333">
                    <a:lumMod val="10000"/>
                    <a:lumOff val="90000"/>
                  </a:srgbClr>
                </a:solidFill>
                <a:latin typeface="Palatino"/>
                <a:ea typeface="Arial" charset="0"/>
                <a:cs typeface="Palatino"/>
              </a:rPr>
              <a:t>Principles to help guide a transforming NUC.</a:t>
            </a:r>
            <a:endParaRPr lang="en-US" sz="1800" kern="0" spc="0" dirty="0">
              <a:solidFill>
                <a:srgbClr val="333333">
                  <a:lumMod val="10000"/>
                  <a:lumOff val="90000"/>
                </a:srgbClr>
              </a:solidFill>
              <a:latin typeface="Palatino"/>
              <a:ea typeface="Arial" charset="0"/>
              <a:cs typeface="Palatino"/>
            </a:endParaRPr>
          </a:p>
        </p:txBody>
      </p:sp>
      <p:sp>
        <p:nvSpPr>
          <p:cNvPr id="9" name="Title 6"/>
          <p:cNvSpPr txBox="1">
            <a:spLocks/>
          </p:cNvSpPr>
          <p:nvPr/>
        </p:nvSpPr>
        <p:spPr>
          <a:xfrm>
            <a:off x="-3" y="3983759"/>
            <a:ext cx="6967425" cy="1754327"/>
          </a:xfrm>
          <a:prstGeom prst="rect">
            <a:avLst/>
          </a:prstGeom>
          <a:solidFill>
            <a:srgbClr val="333333">
              <a:alpha val="67000"/>
            </a:srgbClr>
          </a:solidFill>
        </p:spPr>
        <p:txBody>
          <a:bodyPr vert="horz" wrap="square" lIns="91440" tIns="45720" rIns="91440" bIns="45720" rtlCol="0" anchor="t">
            <a:sp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spcBef>
                <a:spcPts val="0"/>
              </a:spcBef>
            </a:pPr>
            <a:r>
              <a:rPr lang="en-US" sz="1800" b="1" kern="0" spc="0" dirty="0" smtClean="0">
                <a:solidFill>
                  <a:srgbClr val="333333">
                    <a:lumMod val="10000"/>
                    <a:lumOff val="90000"/>
                  </a:srgbClr>
                </a:solidFill>
                <a:latin typeface="+mn-lt"/>
                <a:ea typeface="Arial" charset="0"/>
                <a:cs typeface="Palatino"/>
              </a:rPr>
              <a:t>Multi-stakeholder Interviews</a:t>
            </a:r>
          </a:p>
          <a:p>
            <a:pPr>
              <a:spcBef>
                <a:spcPts val="0"/>
              </a:spcBef>
            </a:pPr>
            <a:endParaRPr lang="en-US" sz="1800" kern="0" spc="0" dirty="0" smtClean="0">
              <a:solidFill>
                <a:srgbClr val="333333">
                  <a:lumMod val="10000"/>
                  <a:lumOff val="90000"/>
                </a:srgbClr>
              </a:solidFill>
              <a:latin typeface="+mn-lt"/>
              <a:ea typeface="Arial" charset="0"/>
              <a:cs typeface="Palatino"/>
            </a:endParaRPr>
          </a:p>
          <a:p>
            <a:pPr>
              <a:spcBef>
                <a:spcPts val="0"/>
              </a:spcBef>
            </a:pPr>
            <a:r>
              <a:rPr lang="en-US" sz="1800" kern="0" spc="0" dirty="0" smtClean="0">
                <a:solidFill>
                  <a:srgbClr val="333333">
                    <a:lumMod val="10000"/>
                    <a:lumOff val="90000"/>
                  </a:srgbClr>
                </a:solidFill>
                <a:latin typeface="+mn-lt"/>
                <a:ea typeface="Arial" charset="0"/>
                <a:cs typeface="Palatino"/>
              </a:rPr>
              <a:t>In </a:t>
            </a:r>
            <a:r>
              <a:rPr lang="en-US" sz="1800" kern="0" spc="0" dirty="0">
                <a:solidFill>
                  <a:srgbClr val="333333">
                    <a:lumMod val="10000"/>
                    <a:lumOff val="90000"/>
                  </a:srgbClr>
                </a:solidFill>
                <a:latin typeface="+mn-lt"/>
                <a:ea typeface="Arial" charset="0"/>
                <a:cs typeface="Palatino"/>
              </a:rPr>
              <a:t>order to gain a better </a:t>
            </a:r>
            <a:r>
              <a:rPr lang="en-US" sz="1800" kern="0" spc="0" dirty="0" smtClean="0">
                <a:solidFill>
                  <a:srgbClr val="333333">
                    <a:lumMod val="10000"/>
                    <a:lumOff val="90000"/>
                  </a:srgbClr>
                </a:solidFill>
                <a:latin typeface="+mn-lt"/>
                <a:ea typeface="Arial" charset="0"/>
                <a:cs typeface="Palatino"/>
              </a:rPr>
              <a:t>understanding of </a:t>
            </a:r>
            <a:r>
              <a:rPr lang="en-US" sz="1800" kern="0" spc="0" dirty="0">
                <a:solidFill>
                  <a:srgbClr val="333333">
                    <a:lumMod val="10000"/>
                    <a:lumOff val="90000"/>
                  </a:srgbClr>
                </a:solidFill>
                <a:latin typeface="+mn-lt"/>
                <a:ea typeface="Arial" charset="0"/>
                <a:cs typeface="Palatino"/>
              </a:rPr>
              <a:t>Metro Manila’s </a:t>
            </a:r>
            <a:r>
              <a:rPr lang="en-US" sz="1800" kern="0" spc="0" dirty="0" smtClean="0">
                <a:solidFill>
                  <a:srgbClr val="333333">
                    <a:lumMod val="10000"/>
                    <a:lumOff val="90000"/>
                  </a:srgbClr>
                </a:solidFill>
                <a:latin typeface="+mn-lt"/>
                <a:ea typeface="Arial" charset="0"/>
                <a:cs typeface="Palatino"/>
              </a:rPr>
              <a:t>critical urban issues the </a:t>
            </a:r>
            <a:r>
              <a:rPr lang="en-US" sz="1800" kern="0" spc="0" dirty="0">
                <a:solidFill>
                  <a:srgbClr val="333333">
                    <a:lumMod val="10000"/>
                    <a:lumOff val="90000"/>
                  </a:srgbClr>
                </a:solidFill>
                <a:latin typeface="+mn-lt"/>
                <a:ea typeface="Arial" charset="0"/>
                <a:cs typeface="Palatino"/>
              </a:rPr>
              <a:t>project team set out </a:t>
            </a:r>
            <a:r>
              <a:rPr lang="en-US" sz="1800" kern="0" spc="0" dirty="0" smtClean="0">
                <a:solidFill>
                  <a:srgbClr val="333333">
                    <a:lumMod val="10000"/>
                    <a:lumOff val="90000"/>
                  </a:srgbClr>
                </a:solidFill>
                <a:latin typeface="+mn-lt"/>
                <a:ea typeface="Arial" charset="0"/>
                <a:cs typeface="Palatino"/>
              </a:rPr>
              <a:t>on </a:t>
            </a:r>
            <a:r>
              <a:rPr lang="en-US" sz="1800" kern="0" spc="0" dirty="0">
                <a:solidFill>
                  <a:srgbClr val="333333">
                    <a:lumMod val="10000"/>
                    <a:lumOff val="90000"/>
                  </a:srgbClr>
                </a:solidFill>
                <a:latin typeface="+mn-lt"/>
                <a:ea typeface="Arial" charset="0"/>
                <a:cs typeface="Palatino"/>
              </a:rPr>
              <a:t>several stakeholder interviews from </a:t>
            </a:r>
            <a:r>
              <a:rPr lang="en-US" sz="1800" kern="0" spc="0" dirty="0" smtClean="0">
                <a:solidFill>
                  <a:srgbClr val="333333">
                    <a:lumMod val="10000"/>
                    <a:lumOff val="90000"/>
                  </a:srgbClr>
                </a:solidFill>
                <a:latin typeface="+mn-lt"/>
                <a:ea typeface="Arial" charset="0"/>
                <a:cs typeface="Palatino"/>
              </a:rPr>
              <a:t>various developers</a:t>
            </a:r>
            <a:r>
              <a:rPr lang="en-US" sz="1800" kern="0" spc="0" dirty="0">
                <a:solidFill>
                  <a:srgbClr val="333333">
                    <a:lumMod val="10000"/>
                    <a:lumOff val="90000"/>
                  </a:srgbClr>
                </a:solidFill>
                <a:latin typeface="+mn-lt"/>
                <a:ea typeface="Arial" charset="0"/>
                <a:cs typeface="Palatino"/>
              </a:rPr>
              <a:t>, </a:t>
            </a:r>
            <a:r>
              <a:rPr lang="en-US" sz="1800" kern="0" spc="0" dirty="0" smtClean="0">
                <a:solidFill>
                  <a:srgbClr val="333333">
                    <a:lumMod val="10000"/>
                    <a:lumOff val="90000"/>
                  </a:srgbClr>
                </a:solidFill>
                <a:latin typeface="+mn-lt"/>
                <a:ea typeface="Arial" charset="0"/>
                <a:cs typeface="Palatino"/>
              </a:rPr>
              <a:t>recreation club </a:t>
            </a:r>
            <a:r>
              <a:rPr lang="en-US" sz="1800" kern="0" spc="0" dirty="0">
                <a:solidFill>
                  <a:srgbClr val="333333">
                    <a:lumMod val="10000"/>
                    <a:lumOff val="90000"/>
                  </a:srgbClr>
                </a:solidFill>
                <a:latin typeface="+mn-lt"/>
                <a:ea typeface="Arial" charset="0"/>
                <a:cs typeface="Palatino"/>
              </a:rPr>
              <a:t>presidents to barangay </a:t>
            </a:r>
            <a:r>
              <a:rPr lang="en-US" sz="1800" kern="0" spc="0" dirty="0" smtClean="0">
                <a:solidFill>
                  <a:srgbClr val="333333">
                    <a:lumMod val="10000"/>
                    <a:lumOff val="90000"/>
                  </a:srgbClr>
                </a:solidFill>
                <a:latin typeface="+mn-lt"/>
                <a:ea typeface="Arial" charset="0"/>
                <a:cs typeface="Palatino"/>
              </a:rPr>
              <a:t>officers, government agencies and NGOs.</a:t>
            </a:r>
            <a:endParaRPr lang="en-US" sz="1800" kern="0" spc="0" dirty="0">
              <a:solidFill>
                <a:srgbClr val="333333">
                  <a:lumMod val="10000"/>
                  <a:lumOff val="90000"/>
                </a:srgbClr>
              </a:solidFill>
              <a:latin typeface="+mn-lt"/>
              <a:ea typeface="Arial" charset="0"/>
              <a:cs typeface="Palatino"/>
            </a:endParaRPr>
          </a:p>
        </p:txBody>
      </p:sp>
    </p:spTree>
    <p:extLst>
      <p:ext uri="{BB962C8B-B14F-4D97-AF65-F5344CB8AC3E}">
        <p14:creationId xmlns:p14="http://schemas.microsoft.com/office/powerpoint/2010/main" val="116787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 y="1333500"/>
            <a:ext cx="5029200" cy="4381500"/>
          </a:xfrm>
        </p:spPr>
        <p:txBody>
          <a:bodyPr/>
          <a:lstStyle/>
          <a:p>
            <a:pPr marL="0" indent="0">
              <a:buNone/>
            </a:pPr>
            <a:r>
              <a:rPr lang="en-US" sz="1600" b="1" dirty="0" smtClean="0"/>
              <a:t>Odisha, India: </a:t>
            </a:r>
            <a:r>
              <a:rPr lang="en-US" sz="1600" b="1" i="1" dirty="0" smtClean="0"/>
              <a:t>community resilience</a:t>
            </a:r>
          </a:p>
          <a:p>
            <a:pPr lvl="1"/>
            <a:r>
              <a:rPr lang="en-US" sz="1600" dirty="0" smtClean="0"/>
              <a:t>Demonstrates the importance of increasing community resilience through education and awareness.</a:t>
            </a:r>
          </a:p>
          <a:p>
            <a:pPr lvl="1"/>
            <a:endParaRPr lang="en-US" sz="1600" dirty="0" smtClean="0"/>
          </a:p>
          <a:p>
            <a:pPr lvl="1"/>
            <a:r>
              <a:rPr lang="en-US" sz="1600" dirty="0" smtClean="0"/>
              <a:t>10,000 </a:t>
            </a:r>
            <a:r>
              <a:rPr lang="en-US" sz="1600" dirty="0"/>
              <a:t>college students are being trained: “About 42% of our population is in the 13 to 35 age group. Younger people can play an important role in disaster management. They are our strength,” (</a:t>
            </a:r>
            <a:r>
              <a:rPr lang="en-US" sz="1600" dirty="0" err="1"/>
              <a:t>Patnaik</a:t>
            </a:r>
            <a:r>
              <a:rPr lang="en-US" sz="1600" dirty="0"/>
              <a:t>, Urban News Digest</a:t>
            </a:r>
            <a:r>
              <a:rPr lang="en-US" sz="1600" dirty="0" smtClean="0"/>
              <a:t>)</a:t>
            </a:r>
          </a:p>
          <a:p>
            <a:pPr lvl="1"/>
            <a:endParaRPr lang="en-US" sz="1600" dirty="0" smtClean="0"/>
          </a:p>
          <a:p>
            <a:pPr lvl="1"/>
            <a:r>
              <a:rPr lang="en-US" sz="1600" dirty="0" smtClean="0"/>
              <a:t>In 2013, 1 million people were evacuated and  28 casualties during a hurricane. This is a fraction of the 10,000 casualties in the hurricane that hit in 1999.</a:t>
            </a:r>
          </a:p>
          <a:p>
            <a:endParaRPr lang="en-US" sz="3200" b="1" dirty="0"/>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41471" y="1699566"/>
            <a:ext cx="3630857" cy="2720557"/>
          </a:xfrm>
          <a:prstGeom prst="rect">
            <a:avLst/>
          </a:prstGeom>
        </p:spPr>
      </p:pic>
      <p:sp>
        <p:nvSpPr>
          <p:cNvPr id="7" name="Title 2"/>
          <p:cNvSpPr>
            <a:spLocks noGrp="1"/>
          </p:cNvSpPr>
          <p:nvPr>
            <p:ph type="title"/>
          </p:nvPr>
        </p:nvSpPr>
        <p:spPr>
          <a:xfrm>
            <a:off x="0" y="334120"/>
            <a:ext cx="8663728" cy="825500"/>
          </a:xfrm>
          <a:noFill/>
        </p:spPr>
        <p:txBody>
          <a:bodyPr/>
          <a:lstStyle/>
          <a:p>
            <a:r>
              <a:rPr lang="en-US" b="1" i="1" dirty="0" smtClean="0">
                <a:solidFill>
                  <a:schemeClr val="tx2"/>
                </a:solidFill>
              </a:rPr>
              <a:t>RESILIENCY MODELS</a:t>
            </a:r>
            <a:endParaRPr lang="en-GB" b="1" i="1" dirty="0">
              <a:solidFill>
                <a:schemeClr val="tx2"/>
              </a:solidFill>
            </a:endParaRPr>
          </a:p>
        </p:txBody>
      </p:sp>
    </p:spTree>
    <p:extLst>
      <p:ext uri="{BB962C8B-B14F-4D97-AF65-F5344CB8AC3E}">
        <p14:creationId xmlns:p14="http://schemas.microsoft.com/office/powerpoint/2010/main" val="27976559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0" y="1349829"/>
            <a:ext cx="5812972" cy="4381500"/>
          </a:xfrm>
        </p:spPr>
        <p:txBody>
          <a:bodyPr/>
          <a:lstStyle/>
          <a:p>
            <a:pPr marL="0" indent="0">
              <a:buNone/>
            </a:pPr>
            <a:r>
              <a:rPr lang="en-US" sz="1800" b="1" dirty="0" smtClean="0"/>
              <a:t>Asian Disaster Awareness Network</a:t>
            </a:r>
          </a:p>
          <a:p>
            <a:pPr lvl="1"/>
            <a:r>
              <a:rPr lang="en-US" sz="1800" dirty="0" smtClean="0"/>
              <a:t>Building up community resiliency and disaster awareness regionally:</a:t>
            </a:r>
            <a:endParaRPr lang="en-US" sz="1800" dirty="0"/>
          </a:p>
          <a:p>
            <a:pPr lvl="2"/>
            <a:r>
              <a:rPr lang="en-US" sz="1800" dirty="0" smtClean="0"/>
              <a:t>" </a:t>
            </a:r>
            <a:r>
              <a:rPr lang="en-US" sz="1800" dirty="0"/>
              <a:t>Safer communities and sustainable development through </a:t>
            </a:r>
            <a:r>
              <a:rPr lang="en-US" sz="1800" dirty="0" smtClean="0"/>
              <a:t>disaster </a:t>
            </a:r>
            <a:r>
              <a:rPr lang="en-US" sz="1800" dirty="0"/>
              <a:t>risk reduction </a:t>
            </a:r>
            <a:r>
              <a:rPr lang="en-US" sz="1800" dirty="0" smtClean="0"/>
              <a:t>“</a:t>
            </a:r>
          </a:p>
          <a:p>
            <a:pPr lvl="1"/>
            <a:r>
              <a:rPr lang="en-US" sz="1800" dirty="0" smtClean="0"/>
              <a:t>Organize training and </a:t>
            </a:r>
            <a:r>
              <a:rPr lang="en-US" sz="1800" dirty="0" err="1" smtClean="0"/>
              <a:t>programmes</a:t>
            </a:r>
            <a:r>
              <a:rPr lang="en-US" sz="1800" dirty="0" smtClean="0"/>
              <a:t> for disaster awareness and preparedness across Asia and the Pacific.</a:t>
            </a:r>
          </a:p>
          <a:p>
            <a:pPr lvl="1"/>
            <a:r>
              <a:rPr lang="en-US" sz="1800" dirty="0" smtClean="0"/>
              <a:t>Help with formulating country’s policies </a:t>
            </a:r>
            <a:r>
              <a:rPr lang="en-US" sz="1800" dirty="0"/>
              <a:t>and developing their capabilities in all aspects of disaster management.</a:t>
            </a:r>
            <a:endParaRPr lang="en-US" sz="1800" dirty="0" smtClean="0"/>
          </a:p>
          <a:p>
            <a:pPr lvl="1"/>
            <a:r>
              <a:rPr lang="en-US" sz="1800" dirty="0" smtClean="0"/>
              <a:t>Importance of awareness and the regional sharing of information – natural disasters are often at regional scale</a:t>
            </a:r>
            <a:endParaRPr lang="en-US" sz="1800" dirty="0"/>
          </a:p>
          <a:p>
            <a:endParaRPr lang="en-GB" dirty="0"/>
          </a:p>
        </p:txBody>
      </p:sp>
      <p:pic>
        <p:nvPicPr>
          <p:cNvPr id="3076" name="Picture 4" descr="http://www.adpc.net/v2007/INTRANET/ADPC-INTRANET/AdminArea/HR-Area/Staff-Management/View-Staff/Staff-Images/10-143/ADPC%20Logo.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17531" y="1251855"/>
            <a:ext cx="3424774" cy="162197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adpc.net/2012/thADPC-AR-1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84873" y="2901032"/>
            <a:ext cx="3459127" cy="243840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2"/>
          <p:cNvSpPr>
            <a:spLocks noGrp="1"/>
          </p:cNvSpPr>
          <p:nvPr>
            <p:ph type="title"/>
          </p:nvPr>
        </p:nvSpPr>
        <p:spPr>
          <a:xfrm>
            <a:off x="0" y="334120"/>
            <a:ext cx="8663728" cy="825500"/>
          </a:xfrm>
          <a:noFill/>
        </p:spPr>
        <p:txBody>
          <a:bodyPr/>
          <a:lstStyle/>
          <a:p>
            <a:r>
              <a:rPr lang="en-US" b="1" i="1" dirty="0" smtClean="0">
                <a:solidFill>
                  <a:schemeClr val="tx2"/>
                </a:solidFill>
              </a:rPr>
              <a:t>RESILIENCY MODELS</a:t>
            </a:r>
            <a:endParaRPr lang="en-GB" b="1" i="1" dirty="0">
              <a:solidFill>
                <a:schemeClr val="tx2"/>
              </a:solidFill>
            </a:endParaRPr>
          </a:p>
        </p:txBody>
      </p:sp>
    </p:spTree>
    <p:extLst>
      <p:ext uri="{BB962C8B-B14F-4D97-AF65-F5344CB8AC3E}">
        <p14:creationId xmlns:p14="http://schemas.microsoft.com/office/powerpoint/2010/main" val="33248296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3504991" y="1382487"/>
            <a:ext cx="5639010" cy="4120243"/>
          </a:xfrm>
        </p:spPr>
        <p:txBody>
          <a:bodyPr>
            <a:normAutofit/>
          </a:bodyPr>
          <a:lstStyle/>
          <a:p>
            <a:pPr marL="0" indent="0">
              <a:buNone/>
            </a:pPr>
            <a:r>
              <a:rPr lang="en-US" sz="1800" b="1" dirty="0" smtClean="0"/>
              <a:t>Tokyo: </a:t>
            </a:r>
            <a:r>
              <a:rPr lang="en-US" sz="1800" b="1" i="1" dirty="0" smtClean="0"/>
              <a:t>infrastructural and community resiliency</a:t>
            </a:r>
          </a:p>
          <a:p>
            <a:pPr lvl="1"/>
            <a:r>
              <a:rPr lang="en-US" sz="1800" dirty="0" smtClean="0"/>
              <a:t>Tokyo, and the rest of Japan, is often hit by earthquakes and tsunamis.</a:t>
            </a:r>
          </a:p>
          <a:p>
            <a:pPr lvl="1"/>
            <a:r>
              <a:rPr lang="en-US" sz="1800" dirty="0" smtClean="0"/>
              <a:t>A major focus on infrastructural resiliency and community preparedness.</a:t>
            </a:r>
          </a:p>
          <a:p>
            <a:pPr lvl="2"/>
            <a:r>
              <a:rPr lang="en-US" sz="1500" dirty="0"/>
              <a:t>Building earthquake </a:t>
            </a:r>
            <a:r>
              <a:rPr lang="en-US" sz="1500" dirty="0" smtClean="0"/>
              <a:t>resistant buildings; retrofitting </a:t>
            </a:r>
            <a:r>
              <a:rPr lang="en-US" sz="1500" dirty="0"/>
              <a:t>buildings to ‘sway</a:t>
            </a:r>
            <a:r>
              <a:rPr lang="en-US" sz="1500" dirty="0" smtClean="0"/>
              <a:t>’</a:t>
            </a:r>
          </a:p>
          <a:p>
            <a:pPr lvl="2"/>
            <a:r>
              <a:rPr lang="en-US" sz="1500" dirty="0" smtClean="0"/>
              <a:t>Providing more open spaces  in the city for evacuation</a:t>
            </a:r>
            <a:endParaRPr lang="en-US" sz="1500" dirty="0"/>
          </a:p>
          <a:p>
            <a:pPr lvl="2"/>
            <a:r>
              <a:rPr lang="en-US" sz="1500" dirty="0"/>
              <a:t>Early warning systems for earthquakes and </a:t>
            </a:r>
            <a:r>
              <a:rPr lang="en-US" sz="1500" dirty="0" smtClean="0"/>
              <a:t>tsunamis</a:t>
            </a:r>
            <a:endParaRPr lang="en-US" sz="1500" dirty="0"/>
          </a:p>
          <a:p>
            <a:pPr lvl="2"/>
            <a:r>
              <a:rPr lang="en-US" sz="1500" dirty="0"/>
              <a:t>Civilian </a:t>
            </a:r>
            <a:r>
              <a:rPr lang="en-US" sz="1500" dirty="0" smtClean="0"/>
              <a:t>training</a:t>
            </a:r>
            <a:endParaRPr lang="en-US" sz="1500" dirty="0"/>
          </a:p>
          <a:p>
            <a:pPr lvl="1"/>
            <a:endParaRPr lang="en-US" sz="1800" dirty="0" smtClean="0"/>
          </a:p>
          <a:p>
            <a:pPr lvl="1"/>
            <a:endParaRPr lang="en-US" sz="1800" dirty="0" smtClean="0"/>
          </a:p>
          <a:p>
            <a:pPr lvl="1"/>
            <a:endParaRPr lang="en-US" sz="1800" dirty="0"/>
          </a:p>
        </p:txBody>
      </p:sp>
      <p:pic>
        <p:nvPicPr>
          <p:cNvPr id="4098" name="Picture 2" descr="http://www.csmonitor.com/var/ezflow_site/storage/images/media/content/2012/1017-quake/14054369-1-eng-US/1017-quake_full_6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251855"/>
            <a:ext cx="3504990" cy="234043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tatic1.businessinsider.com/image/4d7a6316ccd1d574151f0000/earthquake-proof-how-skyscrapers-survive-an-earthquak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287383"/>
            <a:ext cx="3504990" cy="263439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2"/>
          <p:cNvSpPr>
            <a:spLocks noGrp="1"/>
          </p:cNvSpPr>
          <p:nvPr>
            <p:ph type="title"/>
          </p:nvPr>
        </p:nvSpPr>
        <p:spPr>
          <a:xfrm>
            <a:off x="0" y="334120"/>
            <a:ext cx="8663728" cy="825500"/>
          </a:xfrm>
          <a:noFill/>
        </p:spPr>
        <p:txBody>
          <a:bodyPr/>
          <a:lstStyle/>
          <a:p>
            <a:r>
              <a:rPr lang="en-US" b="1" i="1" dirty="0" smtClean="0">
                <a:solidFill>
                  <a:schemeClr val="tx2"/>
                </a:solidFill>
              </a:rPr>
              <a:t>RESILIENCY MODELS</a:t>
            </a:r>
            <a:endParaRPr lang="en-GB" b="1" i="1" dirty="0">
              <a:solidFill>
                <a:schemeClr val="tx2"/>
              </a:solidFill>
            </a:endParaRPr>
          </a:p>
        </p:txBody>
      </p:sp>
    </p:spTree>
    <p:extLst>
      <p:ext uri="{BB962C8B-B14F-4D97-AF65-F5344CB8AC3E}">
        <p14:creationId xmlns:p14="http://schemas.microsoft.com/office/powerpoint/2010/main" val="22904930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0" y="1333500"/>
            <a:ext cx="5225143" cy="4381500"/>
          </a:xfrm>
        </p:spPr>
        <p:txBody>
          <a:bodyPr>
            <a:noAutofit/>
          </a:bodyPr>
          <a:lstStyle/>
          <a:p>
            <a:pPr marL="0" indent="0">
              <a:buNone/>
            </a:pPr>
            <a:r>
              <a:rPr lang="en-US" sz="1600" b="1" dirty="0" smtClean="0"/>
              <a:t>Cedar Rapids, USA (APA): </a:t>
            </a:r>
            <a:r>
              <a:rPr lang="en-US" sz="1600" b="1" i="1" dirty="0"/>
              <a:t>community resilience in long-term disaster recovery</a:t>
            </a:r>
            <a:endParaRPr lang="en-US" sz="1600" b="1" dirty="0" smtClean="0"/>
          </a:p>
          <a:p>
            <a:pPr lvl="1"/>
            <a:r>
              <a:rPr lang="en-US" sz="1400" dirty="0" smtClean="0"/>
              <a:t>Flood in 2008, from June 8</a:t>
            </a:r>
            <a:r>
              <a:rPr lang="en-US" sz="1400" baseline="30000" dirty="0" smtClean="0"/>
              <a:t>th</a:t>
            </a:r>
            <a:r>
              <a:rPr lang="en-US" sz="1400" dirty="0" smtClean="0"/>
              <a:t> to July 1</a:t>
            </a:r>
            <a:r>
              <a:rPr lang="en-US" sz="1400" baseline="30000" dirty="0" smtClean="0"/>
              <a:t>st</a:t>
            </a:r>
            <a:r>
              <a:rPr lang="en-US" sz="1400" dirty="0" smtClean="0"/>
              <a:t>.</a:t>
            </a:r>
          </a:p>
          <a:p>
            <a:pPr lvl="1"/>
            <a:r>
              <a:rPr lang="en-US" sz="1400" dirty="0" smtClean="0"/>
              <a:t> 7 billion USD disaster</a:t>
            </a:r>
          </a:p>
          <a:p>
            <a:pPr lvl="1"/>
            <a:r>
              <a:rPr lang="en-US" sz="1400" dirty="0" smtClean="0"/>
              <a:t>10 </a:t>
            </a:r>
            <a:r>
              <a:rPr lang="en-US" sz="1400" dirty="0" err="1" smtClean="0"/>
              <a:t>sq</a:t>
            </a:r>
            <a:r>
              <a:rPr lang="en-US" sz="1400" dirty="0" smtClean="0"/>
              <a:t> miles (14%) of city impacted</a:t>
            </a:r>
          </a:p>
          <a:p>
            <a:pPr lvl="1"/>
            <a:r>
              <a:rPr lang="en-US" sz="1400" dirty="0" smtClean="0"/>
              <a:t>18,000 residents displaced</a:t>
            </a:r>
          </a:p>
          <a:p>
            <a:pPr lvl="1"/>
            <a:r>
              <a:rPr lang="en-US" sz="1400" dirty="0" smtClean="0"/>
              <a:t>310 city facilities flooded</a:t>
            </a:r>
          </a:p>
          <a:p>
            <a:r>
              <a:rPr lang="en-US" sz="1600" dirty="0" smtClean="0"/>
              <a:t>Sense of community strengthened during and after the flood. (</a:t>
            </a:r>
            <a:r>
              <a:rPr lang="en-US" sz="1600" dirty="0" err="1" smtClean="0"/>
              <a:t>DeMond</a:t>
            </a:r>
            <a:r>
              <a:rPr lang="en-US" sz="1600" dirty="0" smtClean="0"/>
              <a:t>, 2010), in what was a socially stratified city before.’</a:t>
            </a:r>
          </a:p>
          <a:p>
            <a:r>
              <a:rPr lang="en-US" sz="1600" dirty="0" smtClean="0"/>
              <a:t>After 2008: many events for disaster and community resilience:</a:t>
            </a:r>
          </a:p>
          <a:p>
            <a:pPr lvl="1"/>
            <a:r>
              <a:rPr lang="en-US" sz="1600" dirty="0" smtClean="0"/>
              <a:t>“The Symposium on Affordable Housing and Disaster Resilience” – Cedar Rapids. 2011</a:t>
            </a:r>
          </a:p>
          <a:p>
            <a:pPr lvl="1"/>
            <a:r>
              <a:rPr lang="en-US" sz="1600" dirty="0" smtClean="0"/>
              <a:t>“Building Disaster Resilient Communities” – Cedar Rapids</a:t>
            </a:r>
            <a:endParaRPr lang="en-GB" sz="1600" dirty="0"/>
          </a:p>
        </p:txBody>
      </p:sp>
      <p:pic>
        <p:nvPicPr>
          <p:cNvPr id="1026" name="Picture 2" descr="http://www.sasaki.com/media/files/cedar-rapids-flood-recovery.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25143" y="1225323"/>
            <a:ext cx="5029200" cy="28289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cedar-rapids.com/files/images/events/ITDRC-Final.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5850164" y="4086906"/>
            <a:ext cx="1709965" cy="1600200"/>
          </a:xfrm>
          <a:prstGeom prst="rect">
            <a:avLst/>
          </a:prstGeom>
          <a:noFill/>
          <a:ln>
            <a:noFill/>
          </a:ln>
        </p:spPr>
      </p:pic>
      <p:sp>
        <p:nvSpPr>
          <p:cNvPr id="8" name="Title 2"/>
          <p:cNvSpPr>
            <a:spLocks noGrp="1"/>
          </p:cNvSpPr>
          <p:nvPr>
            <p:ph type="title"/>
          </p:nvPr>
        </p:nvSpPr>
        <p:spPr>
          <a:xfrm>
            <a:off x="0" y="334120"/>
            <a:ext cx="8663728" cy="825500"/>
          </a:xfrm>
          <a:noFill/>
        </p:spPr>
        <p:txBody>
          <a:bodyPr/>
          <a:lstStyle/>
          <a:p>
            <a:r>
              <a:rPr lang="en-US" b="1" i="1" dirty="0" smtClean="0">
                <a:solidFill>
                  <a:schemeClr val="tx2"/>
                </a:solidFill>
              </a:rPr>
              <a:t>RESILIENCY MODELS</a:t>
            </a:r>
            <a:endParaRPr lang="en-GB" b="1" i="1" dirty="0">
              <a:solidFill>
                <a:schemeClr val="tx2"/>
              </a:solidFill>
            </a:endParaRPr>
          </a:p>
        </p:txBody>
      </p:sp>
    </p:spTree>
    <p:extLst>
      <p:ext uri="{BB962C8B-B14F-4D97-AF65-F5344CB8AC3E}">
        <p14:creationId xmlns:p14="http://schemas.microsoft.com/office/powerpoint/2010/main" val="28551849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0" y="1333500"/>
            <a:ext cx="4591716" cy="4381500"/>
          </a:xfrm>
        </p:spPr>
        <p:txBody>
          <a:bodyPr/>
          <a:lstStyle/>
          <a:p>
            <a:pPr marL="0" lvl="0" indent="0">
              <a:buNone/>
            </a:pPr>
            <a:r>
              <a:rPr lang="en-US" sz="1800" b="1" dirty="0" smtClean="0"/>
              <a:t>AWARENESS </a:t>
            </a:r>
            <a:r>
              <a:rPr lang="en-US" sz="1800" b="1" dirty="0"/>
              <a:t>+</a:t>
            </a:r>
            <a:r>
              <a:rPr lang="en-US" sz="1800" b="1" dirty="0" smtClean="0"/>
              <a:t> EDUCATION </a:t>
            </a:r>
          </a:p>
          <a:p>
            <a:pPr lvl="0"/>
            <a:endParaRPr lang="en-GB" sz="1800" b="1" dirty="0"/>
          </a:p>
          <a:p>
            <a:r>
              <a:rPr lang="en-US" sz="1800" dirty="0"/>
              <a:t>Knowledge is power, and in the case of a natural disaster it can be lifesaving. Awareness of disaster risk, </a:t>
            </a:r>
            <a:r>
              <a:rPr lang="en-US" sz="1800" dirty="0" smtClean="0"/>
              <a:t>preparedness and </a:t>
            </a:r>
            <a:r>
              <a:rPr lang="en-US" sz="1800" dirty="0"/>
              <a:t>evacuation procedures heightens overall urban resilience against natural disasters.</a:t>
            </a:r>
            <a:endParaRPr lang="en-GB" sz="1800" dirty="0"/>
          </a:p>
          <a:p>
            <a:endParaRPr lang="en-GB" dirty="0"/>
          </a:p>
        </p:txBody>
      </p:sp>
      <p:pic>
        <p:nvPicPr>
          <p:cNvPr id="1028" name="Picture 4" descr="http://www.stsosha.com/images/center-emergency-prep-lg.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09292" y="3410753"/>
            <a:ext cx="1917915" cy="19227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baptistsonmission.org/Images/Projects/Disaster-Relief/Training/Region2Training-017---Copy?width=640&amp;height=26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72100" y="1337593"/>
            <a:ext cx="3765350" cy="154037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p:cNvSpPr>
            <a:spLocks noGrp="1"/>
          </p:cNvSpPr>
          <p:nvPr>
            <p:ph type="title"/>
          </p:nvPr>
        </p:nvSpPr>
        <p:spPr>
          <a:xfrm>
            <a:off x="0" y="334120"/>
            <a:ext cx="8663728" cy="825500"/>
          </a:xfrm>
          <a:noFill/>
        </p:spPr>
        <p:txBody>
          <a:bodyPr/>
          <a:lstStyle/>
          <a:p>
            <a:r>
              <a:rPr lang="en-US" b="1" i="1" dirty="0" smtClean="0">
                <a:solidFill>
                  <a:schemeClr val="tx2"/>
                </a:solidFill>
              </a:rPr>
              <a:t>RESILIENCY PRINCIPLES</a:t>
            </a:r>
            <a:endParaRPr lang="en-GB" b="1" i="1" dirty="0">
              <a:solidFill>
                <a:schemeClr val="tx2"/>
              </a:solidFill>
            </a:endParaRPr>
          </a:p>
        </p:txBody>
      </p:sp>
    </p:spTree>
    <p:extLst>
      <p:ext uri="{BB962C8B-B14F-4D97-AF65-F5344CB8AC3E}">
        <p14:creationId xmlns:p14="http://schemas.microsoft.com/office/powerpoint/2010/main" val="24842966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0" y="1333500"/>
            <a:ext cx="4572000" cy="4381500"/>
          </a:xfrm>
        </p:spPr>
        <p:txBody>
          <a:bodyPr/>
          <a:lstStyle/>
          <a:p>
            <a:pPr marL="0" indent="0">
              <a:buNone/>
            </a:pPr>
            <a:r>
              <a:rPr lang="en-GB" sz="1800" b="1" dirty="0" smtClean="0"/>
              <a:t>GLOCALIZATION</a:t>
            </a:r>
          </a:p>
          <a:p>
            <a:endParaRPr lang="en-GB" sz="1800" b="1" dirty="0"/>
          </a:p>
          <a:p>
            <a:r>
              <a:rPr lang="en-GB" sz="1800" dirty="0"/>
              <a:t>Enabling cities to build up a sustainable ‘local’ economic base, while at the same time operating in the ‘global’ financial network. This entails working with an appropriate ‘global-local (</a:t>
            </a:r>
            <a:r>
              <a:rPr lang="en-GB" sz="1800" dirty="0" err="1"/>
              <a:t>glocal</a:t>
            </a:r>
            <a:r>
              <a:rPr lang="en-GB" sz="1800" dirty="0"/>
              <a:t>)’ relationship where global adds value to local and vice-versa.</a:t>
            </a:r>
          </a:p>
          <a:p>
            <a:endParaRPr lang="en-US" dirty="0" smtClean="0"/>
          </a:p>
          <a:p>
            <a:endParaRPr lang="en-GB" dirty="0"/>
          </a:p>
          <a:p>
            <a:endParaRPr lang="en-GB" dirty="0"/>
          </a:p>
        </p:txBody>
      </p:sp>
      <p:pic>
        <p:nvPicPr>
          <p:cNvPr id="2050" name="Picture 2" descr="http://puzzleminds.com/wp-content/uploads/2012/10/23-glocalizatio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51257" y="1649188"/>
            <a:ext cx="4613124" cy="259488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p:cNvSpPr>
            <a:spLocks noGrp="1"/>
          </p:cNvSpPr>
          <p:nvPr>
            <p:ph type="title"/>
          </p:nvPr>
        </p:nvSpPr>
        <p:spPr>
          <a:xfrm>
            <a:off x="0" y="334120"/>
            <a:ext cx="8663728" cy="825500"/>
          </a:xfrm>
          <a:noFill/>
        </p:spPr>
        <p:txBody>
          <a:bodyPr/>
          <a:lstStyle/>
          <a:p>
            <a:r>
              <a:rPr lang="en-US" b="1" i="1" dirty="0" smtClean="0">
                <a:solidFill>
                  <a:schemeClr val="tx2"/>
                </a:solidFill>
              </a:rPr>
              <a:t>RESILIENCY PRINCIPLES</a:t>
            </a:r>
            <a:endParaRPr lang="en-GB" b="1" i="1" dirty="0">
              <a:solidFill>
                <a:schemeClr val="tx2"/>
              </a:solidFill>
            </a:endParaRPr>
          </a:p>
        </p:txBody>
      </p:sp>
    </p:spTree>
    <p:extLst>
      <p:ext uri="{BB962C8B-B14F-4D97-AF65-F5344CB8AC3E}">
        <p14:creationId xmlns:p14="http://schemas.microsoft.com/office/powerpoint/2010/main" val="37786801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0" y="1333500"/>
            <a:ext cx="5058326" cy="4381500"/>
          </a:xfrm>
        </p:spPr>
        <p:txBody>
          <a:bodyPr/>
          <a:lstStyle/>
          <a:p>
            <a:pPr marL="0" indent="0">
              <a:buNone/>
            </a:pPr>
            <a:r>
              <a:rPr lang="en-GB" sz="1800" b="1" dirty="0"/>
              <a:t>SOCIAL DIVERSITY +</a:t>
            </a:r>
            <a:r>
              <a:rPr lang="en-GB" sz="1800" b="1" dirty="0" smtClean="0"/>
              <a:t> INTEGRATION</a:t>
            </a:r>
          </a:p>
          <a:p>
            <a:endParaRPr lang="en-GB" sz="1800" b="1" dirty="0"/>
          </a:p>
          <a:p>
            <a:r>
              <a:rPr lang="en-GB" sz="1800" dirty="0"/>
              <a:t>There is a need to mitigate social segregation in our cities. </a:t>
            </a:r>
            <a:endParaRPr lang="en-GB" sz="1800" dirty="0" smtClean="0"/>
          </a:p>
          <a:p>
            <a:r>
              <a:rPr lang="en-GB" sz="1800" dirty="0" smtClean="0"/>
              <a:t>Social </a:t>
            </a:r>
            <a:r>
              <a:rPr lang="en-GB" sz="1800" dirty="0"/>
              <a:t>diversity could be an asset only when there are opportunities for interaction and mixing of different sections of society</a:t>
            </a:r>
            <a:r>
              <a:rPr lang="en-GB" sz="1800" dirty="0" smtClean="0"/>
              <a:t>.</a:t>
            </a:r>
          </a:p>
          <a:p>
            <a:r>
              <a:rPr lang="en-GB" sz="1800" dirty="0"/>
              <a:t>Solidarity, cooperation and non-discrimination is pertinent for a strong and resilient </a:t>
            </a:r>
            <a:r>
              <a:rPr lang="en-GB" sz="1800" dirty="0" smtClean="0"/>
              <a:t>community.</a:t>
            </a:r>
            <a:endParaRPr lang="en-US" sz="1800" dirty="0"/>
          </a:p>
          <a:p>
            <a:endParaRPr lang="en-GB" sz="1800" dirty="0"/>
          </a:p>
          <a:p>
            <a:endParaRPr lang="en-GB" dirty="0"/>
          </a:p>
          <a:p>
            <a:endParaRPr lang="en-GB" dirty="0"/>
          </a:p>
        </p:txBody>
      </p:sp>
      <p:pic>
        <p:nvPicPr>
          <p:cNvPr id="3074" name="Picture 2" descr="Typhoon Haiyan hits Vietnam: Rescue team transport local residents Nov. 16 to a safer place in the flood-hit central province of Binh Dinh. Floods have killed at least 34 people and left 11 others missing in central Vietnam, local authorities said. [AF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74669" y="1349829"/>
            <a:ext cx="3353330" cy="229144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2.bp.blogspot.com/-Kjg8X-QHa_0/Tt-2s901e5I/AAAAAAAAAAY/CR5Ndo-G-0g/s250/SolidarityLS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53843" y="3681062"/>
            <a:ext cx="2083951" cy="203393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p:cNvSpPr>
            <a:spLocks noGrp="1"/>
          </p:cNvSpPr>
          <p:nvPr>
            <p:ph type="title"/>
          </p:nvPr>
        </p:nvSpPr>
        <p:spPr>
          <a:xfrm>
            <a:off x="0" y="334120"/>
            <a:ext cx="8663728" cy="825500"/>
          </a:xfrm>
          <a:noFill/>
        </p:spPr>
        <p:txBody>
          <a:bodyPr/>
          <a:lstStyle/>
          <a:p>
            <a:r>
              <a:rPr lang="en-US" b="1" i="1" dirty="0" smtClean="0">
                <a:solidFill>
                  <a:schemeClr val="tx2"/>
                </a:solidFill>
              </a:rPr>
              <a:t>RESILIENCY PRINCIPLES</a:t>
            </a:r>
            <a:endParaRPr lang="en-GB" b="1" i="1" dirty="0">
              <a:solidFill>
                <a:schemeClr val="tx2"/>
              </a:solidFill>
            </a:endParaRPr>
          </a:p>
        </p:txBody>
      </p:sp>
    </p:spTree>
    <p:extLst>
      <p:ext uri="{BB962C8B-B14F-4D97-AF65-F5344CB8AC3E}">
        <p14:creationId xmlns:p14="http://schemas.microsoft.com/office/powerpoint/2010/main" val="19346035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0" y="1333500"/>
            <a:ext cx="5348910" cy="4381500"/>
          </a:xfrm>
        </p:spPr>
        <p:txBody>
          <a:bodyPr>
            <a:normAutofit lnSpcReduction="10000"/>
          </a:bodyPr>
          <a:lstStyle/>
          <a:p>
            <a:pPr marL="0" indent="0">
              <a:buNone/>
            </a:pPr>
            <a:r>
              <a:rPr lang="en-GB" sz="1800" b="1" dirty="0" smtClean="0"/>
              <a:t>STRATEGIC VISION + DECENTRALIZATION</a:t>
            </a:r>
          </a:p>
          <a:p>
            <a:endParaRPr lang="en-GB" sz="1800" b="1" dirty="0" smtClean="0"/>
          </a:p>
          <a:p>
            <a:r>
              <a:rPr lang="en-GB" sz="1800" dirty="0"/>
              <a:t>Bottom-up civic governance: </a:t>
            </a:r>
            <a:r>
              <a:rPr lang="en-GB" sz="1800" dirty="0" smtClean="0"/>
              <a:t>decentralizing </a:t>
            </a:r>
            <a:r>
              <a:rPr lang="en-GB" sz="1800" dirty="0"/>
              <a:t>and spreading responsibility and accountability to district and municipality </a:t>
            </a:r>
            <a:r>
              <a:rPr lang="en-GB" sz="1800" dirty="0" smtClean="0"/>
              <a:t>level.</a:t>
            </a:r>
          </a:p>
          <a:p>
            <a:endParaRPr lang="en-GB" sz="1800" b="1" dirty="0" smtClean="0"/>
          </a:p>
          <a:p>
            <a:r>
              <a:rPr lang="en-GB" sz="1800" dirty="0" smtClean="0"/>
              <a:t>Modern-day </a:t>
            </a:r>
            <a:r>
              <a:rPr lang="en-GB" sz="1800" dirty="0"/>
              <a:t>digital network technology is an opportunity to empower the ordinary citizen with decentralized access to services, governance and information. For instance, the concept of </a:t>
            </a:r>
            <a:r>
              <a:rPr lang="en-GB" sz="1800" dirty="0" smtClean="0"/>
              <a:t>centralized governance could be replaced by decentralized local governance working as part of a coherent holistic vision.</a:t>
            </a:r>
          </a:p>
          <a:p>
            <a:endParaRPr lang="en-GB" dirty="0"/>
          </a:p>
          <a:p>
            <a:endParaRPr lang="en-GB" dirty="0"/>
          </a:p>
        </p:txBody>
      </p:sp>
      <p:sp>
        <p:nvSpPr>
          <p:cNvPr id="6" name="Title 2"/>
          <p:cNvSpPr>
            <a:spLocks noGrp="1"/>
          </p:cNvSpPr>
          <p:nvPr>
            <p:ph type="title"/>
          </p:nvPr>
        </p:nvSpPr>
        <p:spPr>
          <a:xfrm>
            <a:off x="0" y="334120"/>
            <a:ext cx="8663728" cy="825500"/>
          </a:xfrm>
          <a:noFill/>
        </p:spPr>
        <p:txBody>
          <a:bodyPr/>
          <a:lstStyle/>
          <a:p>
            <a:r>
              <a:rPr lang="en-US" b="1" i="1" dirty="0" smtClean="0">
                <a:solidFill>
                  <a:schemeClr val="tx2"/>
                </a:solidFill>
              </a:rPr>
              <a:t>RESILIENCY PRINCIPLES</a:t>
            </a:r>
            <a:endParaRPr lang="en-GB" b="1" i="1" dirty="0">
              <a:solidFill>
                <a:schemeClr val="tx2"/>
              </a:solidFill>
            </a:endParaRPr>
          </a:p>
        </p:txBody>
      </p:sp>
    </p:spTree>
    <p:extLst>
      <p:ext uri="{BB962C8B-B14F-4D97-AF65-F5344CB8AC3E}">
        <p14:creationId xmlns:p14="http://schemas.microsoft.com/office/powerpoint/2010/main" val="41287280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0" y="1333500"/>
            <a:ext cx="4604657" cy="4381500"/>
          </a:xfrm>
        </p:spPr>
        <p:txBody>
          <a:bodyPr/>
          <a:lstStyle/>
          <a:p>
            <a:pPr marL="0" indent="0">
              <a:buNone/>
            </a:pPr>
            <a:r>
              <a:rPr lang="en-GB" sz="1800" b="1" dirty="0" smtClean="0"/>
              <a:t>‘RECYCLING</a:t>
            </a:r>
            <a:r>
              <a:rPr lang="en-GB" sz="1800" b="1" dirty="0"/>
              <a:t>’ (OF SPACE AND RESOURCES</a:t>
            </a:r>
            <a:r>
              <a:rPr lang="en-GB" sz="1800" b="1" dirty="0" smtClean="0"/>
              <a:t>)</a:t>
            </a:r>
          </a:p>
          <a:p>
            <a:endParaRPr lang="en-GB" sz="1800" b="1" dirty="0"/>
          </a:p>
          <a:p>
            <a:r>
              <a:rPr lang="en-GB" sz="1800" dirty="0"/>
              <a:t>21</a:t>
            </a:r>
            <a:r>
              <a:rPr lang="en-GB" sz="1800" baseline="30000" dirty="0"/>
              <a:t>st</a:t>
            </a:r>
            <a:r>
              <a:rPr lang="en-GB" sz="1800" dirty="0"/>
              <a:t> century cities are dealing with unprecedented rates of urbanization and shortage of resources. Spaces need to be equipped with flexibility to accommodate multiple uses, to help reduce spatial </a:t>
            </a:r>
            <a:r>
              <a:rPr lang="en-GB" sz="1800" dirty="0" smtClean="0"/>
              <a:t>junk.</a:t>
            </a:r>
          </a:p>
          <a:p>
            <a:endParaRPr lang="en-GB" sz="1800" dirty="0" smtClean="0"/>
          </a:p>
          <a:p>
            <a:r>
              <a:rPr lang="en-GB" sz="1800" dirty="0" smtClean="0"/>
              <a:t>Resources- </a:t>
            </a:r>
            <a:r>
              <a:rPr lang="en-GB" sz="1800" dirty="0"/>
              <a:t>water, energy, material; need to be recycled. Thus ‘recycling’ should become an underlying philosophy for urban resilience.</a:t>
            </a:r>
          </a:p>
          <a:p>
            <a:endParaRPr lang="en-GB" dirty="0"/>
          </a:p>
        </p:txBody>
      </p:sp>
      <p:pic>
        <p:nvPicPr>
          <p:cNvPr id="6146" name="Picture 2" descr="http://www.iied.org/files/1475nt_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85148" y="1333500"/>
            <a:ext cx="2813048" cy="178479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encrypted-tbn2.gstatic.com/images?q=tbn:ANd9GcRJ_eFddovHg8zF-dgIeb1xox-JDCL94wIc4QHFAzZCIE1wLwrVYeYvO4k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00354" y="1333500"/>
            <a:ext cx="1784794" cy="178479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wmobilestorage.com/wp-content/uploads/2013/06/Container-city-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96391" y="3236002"/>
            <a:ext cx="3601805" cy="240120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2"/>
          <p:cNvSpPr>
            <a:spLocks noGrp="1"/>
          </p:cNvSpPr>
          <p:nvPr>
            <p:ph type="title"/>
          </p:nvPr>
        </p:nvSpPr>
        <p:spPr>
          <a:xfrm>
            <a:off x="0" y="334120"/>
            <a:ext cx="8663728" cy="825500"/>
          </a:xfrm>
          <a:noFill/>
        </p:spPr>
        <p:txBody>
          <a:bodyPr/>
          <a:lstStyle/>
          <a:p>
            <a:r>
              <a:rPr lang="en-US" b="1" i="1" dirty="0" smtClean="0">
                <a:solidFill>
                  <a:schemeClr val="tx2"/>
                </a:solidFill>
              </a:rPr>
              <a:t>RESILIENCY PRINCIPLES</a:t>
            </a:r>
            <a:endParaRPr lang="en-GB" b="1" i="1" dirty="0">
              <a:solidFill>
                <a:schemeClr val="tx2"/>
              </a:solidFill>
            </a:endParaRPr>
          </a:p>
        </p:txBody>
      </p:sp>
    </p:spTree>
    <p:extLst>
      <p:ext uri="{BB962C8B-B14F-4D97-AF65-F5344CB8AC3E}">
        <p14:creationId xmlns:p14="http://schemas.microsoft.com/office/powerpoint/2010/main" val="35870724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 y="1333500"/>
            <a:ext cx="5034901" cy="4381500"/>
          </a:xfrm>
        </p:spPr>
        <p:txBody>
          <a:bodyPr/>
          <a:lstStyle/>
          <a:p>
            <a:pPr marL="0" lvl="0" indent="0">
              <a:buNone/>
            </a:pPr>
            <a:r>
              <a:rPr lang="en-US" sz="1800" b="1" dirty="0"/>
              <a:t>SYSTEMS DIVERSITY </a:t>
            </a:r>
            <a:r>
              <a:rPr lang="en-US" sz="1800" b="1" dirty="0" smtClean="0"/>
              <a:t>+ REDUNDANCY</a:t>
            </a:r>
          </a:p>
          <a:p>
            <a:pPr lvl="0"/>
            <a:endParaRPr lang="en-GB" sz="1800" b="1" dirty="0"/>
          </a:p>
          <a:p>
            <a:r>
              <a:rPr lang="en-GB" sz="1800" dirty="0" smtClean="0"/>
              <a:t>Overlapping </a:t>
            </a:r>
            <a:r>
              <a:rPr lang="en-GB" sz="1800" dirty="0"/>
              <a:t>functions and system redundancy reduces efficiency, but it increases resilience. </a:t>
            </a:r>
            <a:r>
              <a:rPr lang="en-US" sz="1800" dirty="0"/>
              <a:t>Redundancy means if one system fails, chances of disruption are lower as another system can take over.</a:t>
            </a:r>
            <a:endParaRPr lang="en-GB" sz="1800" dirty="0"/>
          </a:p>
          <a:p>
            <a:endParaRPr lang="en-GB" dirty="0"/>
          </a:p>
        </p:txBody>
      </p:sp>
      <p:pic>
        <p:nvPicPr>
          <p:cNvPr id="8196" name="Picture 4" descr="http://www.citect-webhelp.schneider-electric.com/vijeo/Content/images/PathRedundancy2v7.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34901" y="2002972"/>
            <a:ext cx="2990850" cy="225742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p:cNvSpPr>
            <a:spLocks noGrp="1"/>
          </p:cNvSpPr>
          <p:nvPr>
            <p:ph type="title"/>
          </p:nvPr>
        </p:nvSpPr>
        <p:spPr>
          <a:xfrm>
            <a:off x="0" y="334120"/>
            <a:ext cx="8663728" cy="825500"/>
          </a:xfrm>
          <a:noFill/>
        </p:spPr>
        <p:txBody>
          <a:bodyPr/>
          <a:lstStyle/>
          <a:p>
            <a:r>
              <a:rPr lang="en-US" b="1" i="1" dirty="0" smtClean="0">
                <a:solidFill>
                  <a:schemeClr val="tx2"/>
                </a:solidFill>
              </a:rPr>
              <a:t>RESILIENCY PRINCIPLES</a:t>
            </a:r>
            <a:endParaRPr lang="en-GB" b="1" i="1" dirty="0">
              <a:solidFill>
                <a:schemeClr val="tx2"/>
              </a:solidFill>
            </a:endParaRPr>
          </a:p>
        </p:txBody>
      </p:sp>
    </p:spTree>
    <p:extLst>
      <p:ext uri="{BB962C8B-B14F-4D97-AF65-F5344CB8AC3E}">
        <p14:creationId xmlns:p14="http://schemas.microsoft.com/office/powerpoint/2010/main" val="4176302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IMG_7538.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
        <p:nvSpPr>
          <p:cNvPr id="8" name="Title 6"/>
          <p:cNvSpPr txBox="1">
            <a:spLocks noGrp="1"/>
          </p:cNvSpPr>
          <p:nvPr>
            <p:ph type="title"/>
          </p:nvPr>
        </p:nvSpPr>
        <p:spPr>
          <a:xfrm>
            <a:off x="0" y="334859"/>
            <a:ext cx="6967425" cy="861774"/>
          </a:xfrm>
          <a:prstGeom prst="rect">
            <a:avLst/>
          </a:prstGeom>
          <a:solidFill>
            <a:srgbClr val="333333">
              <a:alpha val="67000"/>
            </a:srgbClr>
          </a:solidFill>
        </p:spPr>
        <p:txBody>
          <a:bodyPr wrap="square" rtlCol="0">
            <a:spAutoFit/>
          </a:bodyPr>
          <a:lstStyle/>
          <a:p>
            <a:pPr>
              <a:spcBef>
                <a:spcPts val="0"/>
              </a:spcBef>
            </a:pPr>
            <a:r>
              <a:rPr lang="en-US" sz="3200" dirty="0" smtClean="0">
                <a:solidFill>
                  <a:srgbClr val="EBEBEB"/>
                </a:solidFill>
                <a:ea typeface="Arial" charset="0"/>
              </a:rPr>
              <a:t>The Ten Principles Process</a:t>
            </a:r>
            <a:br>
              <a:rPr lang="en-US" sz="3200" dirty="0" smtClean="0">
                <a:solidFill>
                  <a:srgbClr val="EBEBEB"/>
                </a:solidFill>
                <a:ea typeface="Arial" charset="0"/>
              </a:rPr>
            </a:br>
            <a:r>
              <a:rPr lang="en-US" sz="1800" kern="0" spc="0" dirty="0" smtClean="0">
                <a:solidFill>
                  <a:srgbClr val="333333">
                    <a:lumMod val="10000"/>
                    <a:lumOff val="90000"/>
                  </a:srgbClr>
                </a:solidFill>
                <a:latin typeface="Palatino"/>
                <a:ea typeface="Arial" charset="0"/>
                <a:cs typeface="Palatino"/>
              </a:rPr>
              <a:t>Principles to help guide a transforming NUC.</a:t>
            </a:r>
            <a:endParaRPr lang="en-US" sz="1800" kern="0" spc="0" dirty="0">
              <a:solidFill>
                <a:srgbClr val="333333">
                  <a:lumMod val="10000"/>
                  <a:lumOff val="90000"/>
                </a:srgbClr>
              </a:solidFill>
              <a:latin typeface="Palatino"/>
              <a:ea typeface="Arial" charset="0"/>
              <a:cs typeface="Palatino"/>
            </a:endParaRPr>
          </a:p>
        </p:txBody>
      </p:sp>
    </p:spTree>
    <p:extLst>
      <p:ext uri="{BB962C8B-B14F-4D97-AF65-F5344CB8AC3E}">
        <p14:creationId xmlns:p14="http://schemas.microsoft.com/office/powerpoint/2010/main" val="245134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0" y="1333500"/>
            <a:ext cx="4572000" cy="4381500"/>
          </a:xfrm>
        </p:spPr>
        <p:txBody>
          <a:bodyPr/>
          <a:lstStyle/>
          <a:p>
            <a:pPr marL="0" lvl="0" indent="0">
              <a:buNone/>
            </a:pPr>
            <a:r>
              <a:rPr lang="en-GB" sz="1800" b="1" dirty="0" smtClean="0"/>
              <a:t>MOBILITY + FLEXIBILITY</a:t>
            </a:r>
          </a:p>
          <a:p>
            <a:pPr lvl="0"/>
            <a:endParaRPr lang="en-GB" sz="1800" b="1" dirty="0"/>
          </a:p>
          <a:p>
            <a:r>
              <a:rPr lang="en-GB" sz="1800" dirty="0" smtClean="0"/>
              <a:t>Being connected and enhancing mobility become key before, after and in the longer term as well. </a:t>
            </a:r>
          </a:p>
          <a:p>
            <a:r>
              <a:rPr lang="en-GB" sz="1800" dirty="0" smtClean="0"/>
              <a:t>By </a:t>
            </a:r>
            <a:r>
              <a:rPr lang="en-GB" sz="1800" dirty="0"/>
              <a:t>being flexible, a city can be more adaptive during hardship and more easily overcome problematic situations. Diversity and recycling of spaces and resources adds to a city’s flexibility.</a:t>
            </a:r>
          </a:p>
          <a:p>
            <a:endParaRPr lang="en-GB" dirty="0"/>
          </a:p>
        </p:txBody>
      </p:sp>
      <p:sp>
        <p:nvSpPr>
          <p:cNvPr id="6" name="Title 2"/>
          <p:cNvSpPr>
            <a:spLocks noGrp="1"/>
          </p:cNvSpPr>
          <p:nvPr>
            <p:ph type="title"/>
          </p:nvPr>
        </p:nvSpPr>
        <p:spPr>
          <a:xfrm>
            <a:off x="0" y="334120"/>
            <a:ext cx="8663728" cy="825500"/>
          </a:xfrm>
          <a:noFill/>
        </p:spPr>
        <p:txBody>
          <a:bodyPr/>
          <a:lstStyle/>
          <a:p>
            <a:r>
              <a:rPr lang="en-US" b="1" i="1" dirty="0" smtClean="0">
                <a:solidFill>
                  <a:schemeClr val="tx2"/>
                </a:solidFill>
              </a:rPr>
              <a:t>RESILIENCY PRINCIPLES</a:t>
            </a:r>
            <a:endParaRPr lang="en-GB" b="1" i="1" dirty="0">
              <a:solidFill>
                <a:schemeClr val="tx2"/>
              </a:solidFill>
            </a:endParaRPr>
          </a:p>
        </p:txBody>
      </p:sp>
    </p:spTree>
    <p:extLst>
      <p:ext uri="{BB962C8B-B14F-4D97-AF65-F5344CB8AC3E}">
        <p14:creationId xmlns:p14="http://schemas.microsoft.com/office/powerpoint/2010/main" val="42782538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0" y="1333500"/>
            <a:ext cx="4572000" cy="4381500"/>
          </a:xfrm>
        </p:spPr>
        <p:txBody>
          <a:bodyPr>
            <a:normAutofit/>
          </a:bodyPr>
          <a:lstStyle/>
          <a:p>
            <a:pPr marL="0" indent="0">
              <a:buNone/>
            </a:pPr>
            <a:r>
              <a:rPr lang="en-GB" sz="1800" b="1" dirty="0"/>
              <a:t>RESILIENCE TO CLIMATE CHANGE</a:t>
            </a:r>
          </a:p>
          <a:p>
            <a:r>
              <a:rPr lang="en-GB" sz="1800" dirty="0"/>
              <a:t>The growing population pressure on cities and urban sprawl means there is a greater risk of exposure to natural disasters. Better organization of local community structure could again be a step to help in urban resilience to climate change. </a:t>
            </a:r>
            <a:endParaRPr lang="en-GB" sz="1800" dirty="0" smtClean="0"/>
          </a:p>
          <a:p>
            <a:endParaRPr lang="en-GB" dirty="0"/>
          </a:p>
          <a:p>
            <a:endParaRPr lang="en-GB" dirty="0"/>
          </a:p>
        </p:txBody>
      </p:sp>
      <p:pic>
        <p:nvPicPr>
          <p:cNvPr id="4100" name="Picture 4" descr="http://lal.cas.psu.edu/Research/Images/sprawlComp.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78789" y="1787753"/>
            <a:ext cx="2714625" cy="380047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medomed.org/wp-content/uploads/2013/04/dry-cracked-earth.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04455" y="3454961"/>
            <a:ext cx="3209018" cy="213326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2"/>
          <p:cNvSpPr>
            <a:spLocks noGrp="1"/>
          </p:cNvSpPr>
          <p:nvPr>
            <p:ph type="title"/>
          </p:nvPr>
        </p:nvSpPr>
        <p:spPr>
          <a:xfrm>
            <a:off x="0" y="334120"/>
            <a:ext cx="8663728" cy="825500"/>
          </a:xfrm>
          <a:noFill/>
        </p:spPr>
        <p:txBody>
          <a:bodyPr/>
          <a:lstStyle/>
          <a:p>
            <a:r>
              <a:rPr lang="en-US" b="1" i="1" dirty="0" smtClean="0">
                <a:solidFill>
                  <a:schemeClr val="tx2"/>
                </a:solidFill>
              </a:rPr>
              <a:t>RESILIENCY PRINCIPLES</a:t>
            </a:r>
            <a:endParaRPr lang="en-GB" b="1" i="1" dirty="0">
              <a:solidFill>
                <a:schemeClr val="tx2"/>
              </a:solidFill>
            </a:endParaRPr>
          </a:p>
        </p:txBody>
      </p:sp>
    </p:spTree>
    <p:extLst>
      <p:ext uri="{BB962C8B-B14F-4D97-AF65-F5344CB8AC3E}">
        <p14:creationId xmlns:p14="http://schemas.microsoft.com/office/powerpoint/2010/main" val="32332533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0" y="1333500"/>
            <a:ext cx="4588329" cy="4381500"/>
          </a:xfrm>
        </p:spPr>
        <p:txBody>
          <a:bodyPr/>
          <a:lstStyle/>
          <a:p>
            <a:pPr marL="0" indent="0">
              <a:buNone/>
            </a:pPr>
            <a:r>
              <a:rPr lang="en-US" sz="1800" b="1" dirty="0" smtClean="0"/>
              <a:t>ECOSYSTEM SERVICES</a:t>
            </a:r>
          </a:p>
          <a:p>
            <a:endParaRPr lang="en-US" sz="1800" b="1" dirty="0" smtClean="0"/>
          </a:p>
          <a:p>
            <a:pPr lvl="0"/>
            <a:r>
              <a:rPr lang="en-GB" sz="1800" dirty="0"/>
              <a:t>R</a:t>
            </a:r>
            <a:r>
              <a:rPr lang="en-GB" sz="1800" dirty="0" smtClean="0"/>
              <a:t>esilient </a:t>
            </a:r>
            <a:r>
              <a:rPr lang="en-GB" sz="1800" dirty="0"/>
              <a:t>systems recognises and values the services of the environment, reducing the risk of ‘externalities’ and maintaining environmental accountability. </a:t>
            </a:r>
          </a:p>
          <a:p>
            <a:endParaRPr lang="en-GB" dirty="0"/>
          </a:p>
        </p:txBody>
      </p:sp>
      <p:pic>
        <p:nvPicPr>
          <p:cNvPr id="5122" name="Picture 2" descr="http://www.personal-mastership.com/wp-content/uploads/2011/08/www.metrovancouver.comEcosystem.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31229" y="1522385"/>
            <a:ext cx="4163784" cy="40819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www.purdue.edu/discoverypark/climate/assets/images/resilience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244" y="3677659"/>
            <a:ext cx="4408714" cy="192046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2"/>
          <p:cNvSpPr>
            <a:spLocks noGrp="1"/>
          </p:cNvSpPr>
          <p:nvPr>
            <p:ph type="title"/>
          </p:nvPr>
        </p:nvSpPr>
        <p:spPr>
          <a:xfrm>
            <a:off x="0" y="334120"/>
            <a:ext cx="8663728" cy="825500"/>
          </a:xfrm>
          <a:noFill/>
        </p:spPr>
        <p:txBody>
          <a:bodyPr/>
          <a:lstStyle/>
          <a:p>
            <a:r>
              <a:rPr lang="en-US" b="1" i="1" dirty="0" smtClean="0">
                <a:solidFill>
                  <a:schemeClr val="tx2"/>
                </a:solidFill>
              </a:rPr>
              <a:t>RESILIENCY PRINCIPLES</a:t>
            </a:r>
            <a:endParaRPr lang="en-GB" b="1" i="1" dirty="0">
              <a:solidFill>
                <a:schemeClr val="tx2"/>
              </a:solidFill>
            </a:endParaRPr>
          </a:p>
        </p:txBody>
      </p:sp>
    </p:spTree>
    <p:extLst>
      <p:ext uri="{BB962C8B-B14F-4D97-AF65-F5344CB8AC3E}">
        <p14:creationId xmlns:p14="http://schemas.microsoft.com/office/powerpoint/2010/main" val="14247522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0" y="1333500"/>
            <a:ext cx="6008914" cy="4381500"/>
          </a:xfrm>
        </p:spPr>
        <p:txBody>
          <a:bodyPr>
            <a:normAutofit/>
          </a:bodyPr>
          <a:lstStyle/>
          <a:p>
            <a:pPr marL="0" indent="0">
              <a:buNone/>
            </a:pPr>
            <a:r>
              <a:rPr lang="en-US" sz="1800" b="1" dirty="0" smtClean="0"/>
              <a:t>INNOVATION</a:t>
            </a:r>
          </a:p>
          <a:p>
            <a:r>
              <a:rPr lang="en-GB" sz="1800" dirty="0" smtClean="0"/>
              <a:t>Learning and trying new things is vital to adaptation when change comes. Resilience calls for ongoing learning and the freedom to experiment. </a:t>
            </a:r>
            <a:endParaRPr lang="en-GB" sz="1800" dirty="0"/>
          </a:p>
        </p:txBody>
      </p:sp>
      <p:pic>
        <p:nvPicPr>
          <p:cNvPr id="7170" name="Picture 2" descr="http://www.interaction.org/sites/default/files/Idea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94314" y="2642950"/>
            <a:ext cx="5029200" cy="292417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p:cNvSpPr>
            <a:spLocks noGrp="1"/>
          </p:cNvSpPr>
          <p:nvPr>
            <p:ph type="title"/>
          </p:nvPr>
        </p:nvSpPr>
        <p:spPr>
          <a:xfrm>
            <a:off x="0" y="334120"/>
            <a:ext cx="8663728" cy="825500"/>
          </a:xfrm>
          <a:noFill/>
        </p:spPr>
        <p:txBody>
          <a:bodyPr/>
          <a:lstStyle/>
          <a:p>
            <a:r>
              <a:rPr lang="en-US" b="1" i="1" dirty="0" smtClean="0">
                <a:solidFill>
                  <a:schemeClr val="tx2"/>
                </a:solidFill>
              </a:rPr>
              <a:t>RESILIENCY PRINCIPLES</a:t>
            </a:r>
            <a:endParaRPr lang="en-GB" b="1" i="1" dirty="0">
              <a:solidFill>
                <a:schemeClr val="tx2"/>
              </a:solidFill>
            </a:endParaRPr>
          </a:p>
        </p:txBody>
      </p:sp>
    </p:spTree>
    <p:extLst>
      <p:ext uri="{BB962C8B-B14F-4D97-AF65-F5344CB8AC3E}">
        <p14:creationId xmlns:p14="http://schemas.microsoft.com/office/powerpoint/2010/main" val="36998272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0" y="1333500"/>
            <a:ext cx="4555671" cy="4381500"/>
          </a:xfrm>
        </p:spPr>
        <p:txBody>
          <a:bodyPr/>
          <a:lstStyle/>
          <a:p>
            <a:pPr marL="0" indent="0">
              <a:buNone/>
            </a:pPr>
            <a:r>
              <a:rPr lang="en-US" sz="1800" b="1" dirty="0" smtClean="0"/>
              <a:t>MONITORING + MEASURING</a:t>
            </a:r>
          </a:p>
          <a:p>
            <a:r>
              <a:rPr lang="en-GB" sz="1800" dirty="0"/>
              <a:t>Continuous testing that the systems in place actually work, and monitoring natural events that can inform early warning systems</a:t>
            </a:r>
            <a:r>
              <a:rPr lang="en-GB" sz="1800" dirty="0" smtClean="0"/>
              <a:t>.</a:t>
            </a:r>
          </a:p>
          <a:p>
            <a:endParaRPr lang="en-GB" sz="1800" dirty="0"/>
          </a:p>
          <a:p>
            <a:endParaRPr lang="en-US" b="1" dirty="0" smtClean="0"/>
          </a:p>
          <a:p>
            <a:endParaRPr lang="en-GB" dirty="0"/>
          </a:p>
        </p:txBody>
      </p:sp>
      <p:pic>
        <p:nvPicPr>
          <p:cNvPr id="2050" name="Picture 2" descr="http://isnblog.ethz.ch/wp-content/uploads/2011/08/seismomete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49586" y="2846312"/>
            <a:ext cx="3911146" cy="26074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blog.lib.umn.edu/purd0029/wilsstacks/Fire%20Alarm%20Bel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15557" y="3554181"/>
            <a:ext cx="1852384" cy="191014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udspace.udel.edu/bitstream/id/15794/sub040.jpg?sequence=-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79774" y="2782054"/>
            <a:ext cx="1123950" cy="66675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2"/>
          <p:cNvSpPr>
            <a:spLocks noGrp="1"/>
          </p:cNvSpPr>
          <p:nvPr>
            <p:ph type="title"/>
          </p:nvPr>
        </p:nvSpPr>
        <p:spPr>
          <a:xfrm>
            <a:off x="0" y="334120"/>
            <a:ext cx="8663728" cy="825500"/>
          </a:xfrm>
          <a:noFill/>
        </p:spPr>
        <p:txBody>
          <a:bodyPr/>
          <a:lstStyle/>
          <a:p>
            <a:r>
              <a:rPr lang="en-US" b="1" i="1" dirty="0" smtClean="0">
                <a:solidFill>
                  <a:schemeClr val="tx2"/>
                </a:solidFill>
              </a:rPr>
              <a:t>RESILIENCY PRINCIPLES</a:t>
            </a:r>
            <a:endParaRPr lang="en-GB" b="1" i="1" dirty="0">
              <a:solidFill>
                <a:schemeClr val="tx2"/>
              </a:solidFill>
            </a:endParaRPr>
          </a:p>
        </p:txBody>
      </p:sp>
    </p:spTree>
    <p:extLst>
      <p:ext uri="{BB962C8B-B14F-4D97-AF65-F5344CB8AC3E}">
        <p14:creationId xmlns:p14="http://schemas.microsoft.com/office/powerpoint/2010/main" val="20193169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3-04-07 at 8.11.10 PM.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334120"/>
            <a:ext cx="9144000" cy="5380880"/>
          </a:xfrm>
          <a:prstGeom prst="rect">
            <a:avLst/>
          </a:prstGeom>
        </p:spPr>
      </p:pic>
      <p:sp>
        <p:nvSpPr>
          <p:cNvPr id="2" name="Content Placeholder 1"/>
          <p:cNvSpPr>
            <a:spLocks noGrp="1"/>
          </p:cNvSpPr>
          <p:nvPr>
            <p:ph idx="1"/>
          </p:nvPr>
        </p:nvSpPr>
        <p:spPr>
          <a:xfrm>
            <a:off x="0" y="1199918"/>
            <a:ext cx="4574018" cy="3306905"/>
          </a:xfrm>
          <a:solidFill>
            <a:schemeClr val="tx1">
              <a:lumMod val="85000"/>
              <a:lumOff val="15000"/>
              <a:alpha val="60000"/>
            </a:schemeClr>
          </a:solidFill>
        </p:spPr>
        <p:txBody>
          <a:bodyPr>
            <a:normAutofit/>
          </a:bodyPr>
          <a:lstStyle/>
          <a:p>
            <a:pPr marL="268288" indent="-268288">
              <a:buClrTx/>
              <a:buFont typeface="Wingdings" charset="2"/>
              <a:buChar char="v"/>
            </a:pPr>
            <a:r>
              <a:rPr lang="en-US" sz="1800" dirty="0" smtClean="0">
                <a:solidFill>
                  <a:srgbClr val="FFFFFF"/>
                </a:solidFill>
              </a:rPr>
              <a:t>A common vision and strong leadership</a:t>
            </a:r>
          </a:p>
          <a:p>
            <a:pPr marL="268288" indent="-268288">
              <a:buClrTx/>
              <a:buFont typeface="Wingdings" charset="2"/>
              <a:buChar char="v"/>
            </a:pPr>
            <a:r>
              <a:rPr lang="en-US" sz="1800" dirty="0" smtClean="0">
                <a:solidFill>
                  <a:srgbClr val="FFFFFF"/>
                </a:solidFill>
              </a:rPr>
              <a:t>Work with people and nature</a:t>
            </a:r>
            <a:endParaRPr lang="en-US" sz="1800" dirty="0">
              <a:solidFill>
                <a:srgbClr val="FFFFFF"/>
              </a:solidFill>
            </a:endParaRPr>
          </a:p>
          <a:p>
            <a:pPr marL="268288" indent="-268288">
              <a:buClrTx/>
              <a:buFont typeface="Wingdings" charset="2"/>
              <a:buChar char="v"/>
            </a:pPr>
            <a:r>
              <a:rPr lang="en-US" sz="1800" dirty="0" smtClean="0">
                <a:solidFill>
                  <a:srgbClr val="FFFFFF"/>
                </a:solidFill>
              </a:rPr>
              <a:t>Be prepared</a:t>
            </a:r>
          </a:p>
          <a:p>
            <a:pPr marL="268288" indent="-268288">
              <a:buClrTx/>
              <a:buFont typeface="Wingdings" charset="2"/>
              <a:buChar char="v"/>
            </a:pPr>
            <a:r>
              <a:rPr lang="en-US" sz="1800" dirty="0" smtClean="0">
                <a:solidFill>
                  <a:srgbClr val="FFFFFF"/>
                </a:solidFill>
              </a:rPr>
              <a:t>Restore human dignity</a:t>
            </a:r>
          </a:p>
          <a:p>
            <a:pPr marL="268288" indent="-268288">
              <a:buClrTx/>
              <a:buFont typeface="Wingdings" charset="2"/>
              <a:buChar char="v"/>
            </a:pPr>
            <a:r>
              <a:rPr lang="en-US" sz="1800" dirty="0" smtClean="0">
                <a:solidFill>
                  <a:srgbClr val="FFFFFF"/>
                </a:solidFill>
              </a:rPr>
              <a:t>Build resilient and sustainable communities</a:t>
            </a:r>
          </a:p>
          <a:p>
            <a:pPr marL="268288" indent="-268288">
              <a:buClrTx/>
              <a:buFont typeface="Wingdings" charset="2"/>
              <a:buChar char="v"/>
            </a:pPr>
            <a:r>
              <a:rPr lang="en-US" sz="1800" dirty="0" smtClean="0">
                <a:solidFill>
                  <a:srgbClr val="FFFFFF"/>
                </a:solidFill>
              </a:rPr>
              <a:t>Be aware and educated</a:t>
            </a:r>
          </a:p>
          <a:p>
            <a:pPr marL="268288" indent="-268288">
              <a:buClrTx/>
              <a:buFont typeface="Wingdings" charset="2"/>
              <a:buChar char="v"/>
            </a:pPr>
            <a:r>
              <a:rPr lang="en-US" sz="1800" dirty="0" smtClean="0">
                <a:solidFill>
                  <a:srgbClr val="FFFFFF"/>
                </a:solidFill>
              </a:rPr>
              <a:t>Be connected and networked</a:t>
            </a:r>
          </a:p>
          <a:p>
            <a:pPr marL="268288" indent="-268288">
              <a:buClrTx/>
              <a:buFont typeface="Wingdings" charset="2"/>
              <a:buChar char="v"/>
            </a:pPr>
            <a:r>
              <a:rPr lang="en-US" sz="1800" dirty="0" smtClean="0">
                <a:solidFill>
                  <a:srgbClr val="FFFFFF"/>
                </a:solidFill>
              </a:rPr>
              <a:t>Work together</a:t>
            </a:r>
          </a:p>
          <a:p>
            <a:pPr marL="268288" indent="-268288">
              <a:buClrTx/>
              <a:buFont typeface="Wingdings" charset="2"/>
              <a:buChar char="v"/>
            </a:pPr>
            <a:r>
              <a:rPr lang="en-US" sz="1800" dirty="0" smtClean="0">
                <a:solidFill>
                  <a:srgbClr val="FFFFFF"/>
                </a:solidFill>
              </a:rPr>
              <a:t>Get engaged</a:t>
            </a:r>
          </a:p>
        </p:txBody>
      </p:sp>
      <p:sp>
        <p:nvSpPr>
          <p:cNvPr id="5" name="Title 2"/>
          <p:cNvSpPr>
            <a:spLocks noGrp="1"/>
          </p:cNvSpPr>
          <p:nvPr>
            <p:ph type="title"/>
          </p:nvPr>
        </p:nvSpPr>
        <p:spPr>
          <a:xfrm>
            <a:off x="0" y="334120"/>
            <a:ext cx="8663728" cy="825500"/>
          </a:xfrm>
          <a:solidFill>
            <a:schemeClr val="tx1">
              <a:lumMod val="85000"/>
              <a:lumOff val="15000"/>
              <a:alpha val="60000"/>
            </a:schemeClr>
          </a:solidFill>
        </p:spPr>
        <p:txBody>
          <a:bodyPr>
            <a:normAutofit/>
          </a:bodyPr>
          <a:lstStyle/>
          <a:p>
            <a:r>
              <a:rPr lang="en-US" sz="3600" b="1" i="1" dirty="0" smtClean="0">
                <a:solidFill>
                  <a:srgbClr val="FFFFFF"/>
                </a:solidFill>
              </a:rPr>
              <a:t>CREATING RESILIENT + LIVABLE CITIES</a:t>
            </a:r>
            <a:endParaRPr lang="en-GB" sz="3600" b="1" i="1" dirty="0">
              <a:solidFill>
                <a:srgbClr val="FFFFFF"/>
              </a:solidFill>
            </a:endParaRPr>
          </a:p>
        </p:txBody>
      </p:sp>
    </p:spTree>
    <p:extLst>
      <p:ext uri="{BB962C8B-B14F-4D97-AF65-F5344CB8AC3E}">
        <p14:creationId xmlns:p14="http://schemas.microsoft.com/office/powerpoint/2010/main" val="1615180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AAG_0040.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334963"/>
            <a:ext cx="9144000" cy="5380037"/>
          </a:xfrm>
        </p:spPr>
      </p:pic>
      <p:sp>
        <p:nvSpPr>
          <p:cNvPr id="8" name="Title 6"/>
          <p:cNvSpPr txBox="1">
            <a:spLocks noGrp="1"/>
          </p:cNvSpPr>
          <p:nvPr>
            <p:ph type="title"/>
          </p:nvPr>
        </p:nvSpPr>
        <p:spPr>
          <a:xfrm>
            <a:off x="0" y="334859"/>
            <a:ext cx="6967425" cy="861774"/>
          </a:xfrm>
          <a:prstGeom prst="rect">
            <a:avLst/>
          </a:prstGeom>
          <a:solidFill>
            <a:srgbClr val="333333">
              <a:alpha val="67000"/>
            </a:srgbClr>
          </a:solidFill>
        </p:spPr>
        <p:txBody>
          <a:bodyPr wrap="square" rtlCol="0">
            <a:spAutoFit/>
          </a:bodyPr>
          <a:lstStyle/>
          <a:p>
            <a:pPr>
              <a:spcBef>
                <a:spcPts val="0"/>
              </a:spcBef>
            </a:pPr>
            <a:r>
              <a:rPr lang="en-US" sz="3200" dirty="0">
                <a:solidFill>
                  <a:srgbClr val="EBEBEB"/>
                </a:solidFill>
                <a:ea typeface="Arial" charset="0"/>
              </a:rPr>
              <a:t>The Ten Principles Process</a:t>
            </a:r>
            <a:r>
              <a:rPr lang="en-US" sz="3200" dirty="0" smtClean="0">
                <a:solidFill>
                  <a:srgbClr val="EBEBEB"/>
                </a:solidFill>
                <a:ea typeface="Arial" charset="0"/>
              </a:rPr>
              <a:t/>
            </a:r>
            <a:br>
              <a:rPr lang="en-US" sz="3200" dirty="0" smtClean="0">
                <a:solidFill>
                  <a:srgbClr val="EBEBEB"/>
                </a:solidFill>
                <a:ea typeface="Arial" charset="0"/>
              </a:rPr>
            </a:br>
            <a:r>
              <a:rPr lang="en-US" sz="1800" kern="0" spc="0" dirty="0" smtClean="0">
                <a:solidFill>
                  <a:srgbClr val="333333">
                    <a:lumMod val="10000"/>
                    <a:lumOff val="90000"/>
                  </a:srgbClr>
                </a:solidFill>
                <a:latin typeface="Palatino"/>
                <a:ea typeface="Arial" charset="0"/>
                <a:cs typeface="Palatino"/>
              </a:rPr>
              <a:t>Principles to help guide a transforming NUC.</a:t>
            </a:r>
            <a:endParaRPr lang="en-US" sz="1800" kern="0" spc="0" dirty="0">
              <a:solidFill>
                <a:srgbClr val="333333">
                  <a:lumMod val="10000"/>
                  <a:lumOff val="90000"/>
                </a:srgbClr>
              </a:solidFill>
              <a:latin typeface="Palatino"/>
              <a:ea typeface="Arial" charset="0"/>
              <a:cs typeface="Palatino"/>
            </a:endParaRPr>
          </a:p>
        </p:txBody>
      </p:sp>
      <p:sp>
        <p:nvSpPr>
          <p:cNvPr id="9" name="Title 6"/>
          <p:cNvSpPr txBox="1">
            <a:spLocks/>
          </p:cNvSpPr>
          <p:nvPr/>
        </p:nvSpPr>
        <p:spPr>
          <a:xfrm>
            <a:off x="-3" y="3983759"/>
            <a:ext cx="6967425" cy="1754327"/>
          </a:xfrm>
          <a:prstGeom prst="rect">
            <a:avLst/>
          </a:prstGeom>
          <a:solidFill>
            <a:srgbClr val="333333">
              <a:alpha val="67000"/>
            </a:srgbClr>
          </a:solidFill>
        </p:spPr>
        <p:txBody>
          <a:bodyPr vert="horz" wrap="square" lIns="91440" tIns="45720" rIns="91440" bIns="45720" rtlCol="0" anchor="t">
            <a:sp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spcBef>
                <a:spcPts val="0"/>
              </a:spcBef>
            </a:pPr>
            <a:r>
              <a:rPr lang="en-US" sz="1800" b="1" kern="0" spc="0" dirty="0" smtClean="0">
                <a:solidFill>
                  <a:srgbClr val="333333">
                    <a:lumMod val="10000"/>
                    <a:lumOff val="90000"/>
                  </a:srgbClr>
                </a:solidFill>
                <a:latin typeface="+mn-lt"/>
                <a:ea typeface="Arial" charset="0"/>
                <a:cs typeface="Palatino"/>
              </a:rPr>
              <a:t>Ten Principles Kick-off Luncheon and Workshop</a:t>
            </a:r>
          </a:p>
          <a:p>
            <a:pPr>
              <a:spcBef>
                <a:spcPts val="0"/>
              </a:spcBef>
            </a:pPr>
            <a:endParaRPr lang="en-US" sz="1800" kern="0" spc="0" dirty="0" smtClean="0">
              <a:solidFill>
                <a:srgbClr val="333333">
                  <a:lumMod val="10000"/>
                  <a:lumOff val="90000"/>
                </a:srgbClr>
              </a:solidFill>
              <a:latin typeface="+mn-lt"/>
              <a:ea typeface="Arial" charset="0"/>
              <a:cs typeface="Palatino"/>
            </a:endParaRPr>
          </a:p>
          <a:p>
            <a:pPr>
              <a:spcBef>
                <a:spcPts val="0"/>
              </a:spcBef>
            </a:pPr>
            <a:r>
              <a:rPr lang="en-US" sz="1800" kern="0" spc="0" dirty="0" smtClean="0">
                <a:solidFill>
                  <a:srgbClr val="333333">
                    <a:lumMod val="10000"/>
                    <a:lumOff val="90000"/>
                  </a:srgbClr>
                </a:solidFill>
                <a:latin typeface="+mn-lt"/>
                <a:ea typeface="Arial" charset="0"/>
                <a:cs typeface="Palatino"/>
              </a:rPr>
              <a:t>Following the </a:t>
            </a:r>
            <a:r>
              <a:rPr lang="en-US" sz="1800" kern="0" spc="0" dirty="0">
                <a:solidFill>
                  <a:srgbClr val="333333">
                    <a:lumMod val="10000"/>
                    <a:lumOff val="90000"/>
                  </a:srgbClr>
                </a:solidFill>
                <a:latin typeface="+mn-lt"/>
                <a:ea typeface="Arial" charset="0"/>
                <a:cs typeface="Palatino"/>
              </a:rPr>
              <a:t>stakeholder </a:t>
            </a:r>
            <a:r>
              <a:rPr lang="en-US" sz="1800" kern="0" spc="0" dirty="0" smtClean="0">
                <a:solidFill>
                  <a:srgbClr val="333333">
                    <a:lumMod val="10000"/>
                    <a:lumOff val="90000"/>
                  </a:srgbClr>
                </a:solidFill>
                <a:latin typeface="+mn-lt"/>
                <a:ea typeface="Arial" charset="0"/>
                <a:cs typeface="Palatino"/>
              </a:rPr>
              <a:t>interviews, the </a:t>
            </a:r>
            <a:r>
              <a:rPr lang="en-US" sz="1800" kern="0" spc="0" dirty="0">
                <a:solidFill>
                  <a:srgbClr val="333333">
                    <a:lumMod val="10000"/>
                    <a:lumOff val="90000"/>
                  </a:srgbClr>
                </a:solidFill>
                <a:latin typeface="+mn-lt"/>
                <a:ea typeface="Arial" charset="0"/>
                <a:cs typeface="Palatino"/>
              </a:rPr>
              <a:t>Kick-off Luncheon </a:t>
            </a:r>
            <a:r>
              <a:rPr lang="en-US" sz="1800" kern="0" spc="0" dirty="0" smtClean="0">
                <a:solidFill>
                  <a:srgbClr val="333333">
                    <a:lumMod val="10000"/>
                    <a:lumOff val="90000"/>
                  </a:srgbClr>
                </a:solidFill>
                <a:latin typeface="+mn-lt"/>
                <a:ea typeface="Arial" charset="0"/>
                <a:cs typeface="Palatino"/>
              </a:rPr>
              <a:t>and workshop for the </a:t>
            </a:r>
            <a:r>
              <a:rPr lang="en-US" sz="1800" kern="0" spc="0" dirty="0">
                <a:solidFill>
                  <a:srgbClr val="333333">
                    <a:lumMod val="10000"/>
                    <a:lumOff val="90000"/>
                  </a:srgbClr>
                </a:solidFill>
                <a:latin typeface="+mn-lt"/>
                <a:ea typeface="Arial" charset="0"/>
                <a:cs typeface="Palatino"/>
              </a:rPr>
              <a:t>Ten Principles study </a:t>
            </a:r>
            <a:r>
              <a:rPr lang="en-US" sz="1800" kern="0" spc="0" dirty="0" smtClean="0">
                <a:solidFill>
                  <a:srgbClr val="333333">
                    <a:lumMod val="10000"/>
                    <a:lumOff val="90000"/>
                  </a:srgbClr>
                </a:solidFill>
                <a:latin typeface="+mn-lt"/>
                <a:ea typeface="Arial" charset="0"/>
                <a:cs typeface="Palatino"/>
              </a:rPr>
              <a:t>of the ULI’s </a:t>
            </a:r>
            <a:r>
              <a:rPr lang="en-US" sz="1800" kern="0" spc="0" dirty="0">
                <a:solidFill>
                  <a:srgbClr val="333333">
                    <a:lumMod val="10000"/>
                    <a:lumOff val="90000"/>
                  </a:srgbClr>
                </a:solidFill>
                <a:latin typeface="+mn-lt"/>
                <a:ea typeface="Arial" charset="0"/>
                <a:cs typeface="Palatino"/>
              </a:rPr>
              <a:t>Philippines chapter. The </a:t>
            </a:r>
            <a:r>
              <a:rPr lang="en-US" sz="1800" kern="0" spc="0" dirty="0" smtClean="0">
                <a:solidFill>
                  <a:srgbClr val="333333">
                    <a:lumMod val="10000"/>
                    <a:lumOff val="90000"/>
                  </a:srgbClr>
                </a:solidFill>
                <a:latin typeface="+mn-lt"/>
                <a:ea typeface="Arial" charset="0"/>
                <a:cs typeface="Palatino"/>
              </a:rPr>
              <a:t>workshop </a:t>
            </a:r>
            <a:r>
              <a:rPr lang="en-US" sz="1800" kern="0" spc="0" dirty="0">
                <a:solidFill>
                  <a:srgbClr val="333333">
                    <a:lumMod val="10000"/>
                    <a:lumOff val="90000"/>
                  </a:srgbClr>
                </a:solidFill>
                <a:latin typeface="+mn-lt"/>
                <a:ea typeface="Arial" charset="0"/>
                <a:cs typeface="Palatino"/>
              </a:rPr>
              <a:t>had a great turnout and was supported by many </a:t>
            </a:r>
            <a:r>
              <a:rPr lang="en-US" sz="1800" kern="0" spc="0" dirty="0" smtClean="0">
                <a:solidFill>
                  <a:srgbClr val="333333">
                    <a:lumMod val="10000"/>
                    <a:lumOff val="90000"/>
                  </a:srgbClr>
                </a:solidFill>
                <a:latin typeface="+mn-lt"/>
                <a:ea typeface="Arial" charset="0"/>
                <a:cs typeface="Palatino"/>
              </a:rPr>
              <a:t>public, private sector organizations and NGOs.</a:t>
            </a:r>
            <a:endParaRPr lang="en-US" sz="1800" kern="0" spc="0" dirty="0">
              <a:solidFill>
                <a:srgbClr val="333333">
                  <a:lumMod val="10000"/>
                  <a:lumOff val="90000"/>
                </a:srgbClr>
              </a:solidFill>
              <a:latin typeface="+mn-lt"/>
              <a:ea typeface="Arial" charset="0"/>
              <a:cs typeface="Palatino"/>
            </a:endParaRPr>
          </a:p>
        </p:txBody>
      </p:sp>
    </p:spTree>
    <p:extLst>
      <p:ext uri="{BB962C8B-B14F-4D97-AF65-F5344CB8AC3E}">
        <p14:creationId xmlns:p14="http://schemas.microsoft.com/office/powerpoint/2010/main" val="211684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7"/>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0" y="333375"/>
            <a:ext cx="9144000" cy="5381625"/>
          </a:xfrm>
        </p:spPr>
      </p:pic>
      <p:sp>
        <p:nvSpPr>
          <p:cNvPr id="8" name="Title 6"/>
          <p:cNvSpPr txBox="1">
            <a:spLocks noGrp="1"/>
          </p:cNvSpPr>
          <p:nvPr>
            <p:ph type="title"/>
          </p:nvPr>
        </p:nvSpPr>
        <p:spPr>
          <a:xfrm>
            <a:off x="0" y="334859"/>
            <a:ext cx="6967425" cy="861774"/>
          </a:xfrm>
          <a:prstGeom prst="rect">
            <a:avLst/>
          </a:prstGeom>
          <a:solidFill>
            <a:srgbClr val="333333">
              <a:alpha val="67000"/>
            </a:srgbClr>
          </a:solidFill>
        </p:spPr>
        <p:txBody>
          <a:bodyPr wrap="square" rtlCol="0">
            <a:spAutoFit/>
          </a:bodyPr>
          <a:lstStyle/>
          <a:p>
            <a:pPr>
              <a:spcBef>
                <a:spcPts val="0"/>
              </a:spcBef>
            </a:pPr>
            <a:r>
              <a:rPr lang="en-US" sz="3200" dirty="0">
                <a:solidFill>
                  <a:srgbClr val="EBEBEB"/>
                </a:solidFill>
                <a:ea typeface="Arial" charset="0"/>
              </a:rPr>
              <a:t>The Ten Principles Process</a:t>
            </a:r>
            <a:r>
              <a:rPr lang="en-US" sz="3200" dirty="0" smtClean="0">
                <a:solidFill>
                  <a:srgbClr val="EBEBEB"/>
                </a:solidFill>
                <a:ea typeface="Arial" charset="0"/>
              </a:rPr>
              <a:t/>
            </a:r>
            <a:br>
              <a:rPr lang="en-US" sz="3200" dirty="0" smtClean="0">
                <a:solidFill>
                  <a:srgbClr val="EBEBEB"/>
                </a:solidFill>
                <a:ea typeface="Arial" charset="0"/>
              </a:rPr>
            </a:br>
            <a:r>
              <a:rPr lang="en-US" sz="1800" kern="0" spc="0" dirty="0" smtClean="0">
                <a:solidFill>
                  <a:srgbClr val="333333">
                    <a:lumMod val="10000"/>
                    <a:lumOff val="90000"/>
                  </a:srgbClr>
                </a:solidFill>
                <a:latin typeface="Palatino"/>
                <a:ea typeface="Arial" charset="0"/>
                <a:cs typeface="Palatino"/>
              </a:rPr>
              <a:t>Principles to help guide a transforming NUC.</a:t>
            </a:r>
            <a:endParaRPr lang="en-US" sz="1800" kern="0" spc="0" dirty="0">
              <a:solidFill>
                <a:srgbClr val="333333">
                  <a:lumMod val="10000"/>
                  <a:lumOff val="90000"/>
                </a:srgbClr>
              </a:solidFill>
              <a:latin typeface="Palatino"/>
              <a:ea typeface="Arial" charset="0"/>
              <a:cs typeface="Palatino"/>
            </a:endParaRPr>
          </a:p>
        </p:txBody>
      </p:sp>
    </p:spTree>
    <p:extLst>
      <p:ext uri="{BB962C8B-B14F-4D97-AF65-F5344CB8AC3E}">
        <p14:creationId xmlns:p14="http://schemas.microsoft.com/office/powerpoint/2010/main" val="241208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7i1RnRPRhUjSJ3jyZ00rQt6mBUO2awmseLUB5E8miJU,pdVIiiIEkaJilZ4f1QfzwCNav931KSCflxCcgP3Sje4.jpe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334963"/>
            <a:ext cx="9144000" cy="5380037"/>
          </a:xfrm>
        </p:spPr>
      </p:pic>
      <p:sp>
        <p:nvSpPr>
          <p:cNvPr id="8" name="Title 6"/>
          <p:cNvSpPr txBox="1">
            <a:spLocks noGrp="1"/>
          </p:cNvSpPr>
          <p:nvPr>
            <p:ph type="title"/>
          </p:nvPr>
        </p:nvSpPr>
        <p:spPr>
          <a:xfrm>
            <a:off x="0" y="334859"/>
            <a:ext cx="6967425" cy="861774"/>
          </a:xfrm>
          <a:prstGeom prst="rect">
            <a:avLst/>
          </a:prstGeom>
          <a:solidFill>
            <a:srgbClr val="333333">
              <a:alpha val="67000"/>
            </a:srgbClr>
          </a:solidFill>
        </p:spPr>
        <p:txBody>
          <a:bodyPr wrap="square" rtlCol="0">
            <a:spAutoFit/>
          </a:bodyPr>
          <a:lstStyle/>
          <a:p>
            <a:pPr>
              <a:spcBef>
                <a:spcPts val="0"/>
              </a:spcBef>
            </a:pPr>
            <a:r>
              <a:rPr lang="en-US" sz="3200" dirty="0">
                <a:solidFill>
                  <a:srgbClr val="EBEBEB"/>
                </a:solidFill>
                <a:ea typeface="Arial" charset="0"/>
              </a:rPr>
              <a:t>The Ten Principles Process</a:t>
            </a:r>
            <a:r>
              <a:rPr lang="en-US" sz="3200" dirty="0" smtClean="0">
                <a:solidFill>
                  <a:srgbClr val="EBEBEB"/>
                </a:solidFill>
                <a:ea typeface="Arial" charset="0"/>
              </a:rPr>
              <a:t/>
            </a:r>
            <a:br>
              <a:rPr lang="en-US" sz="3200" dirty="0" smtClean="0">
                <a:solidFill>
                  <a:srgbClr val="EBEBEB"/>
                </a:solidFill>
                <a:ea typeface="Arial" charset="0"/>
              </a:rPr>
            </a:br>
            <a:r>
              <a:rPr lang="en-US" sz="1800" kern="0" spc="0" dirty="0" smtClean="0">
                <a:solidFill>
                  <a:srgbClr val="333333">
                    <a:lumMod val="10000"/>
                    <a:lumOff val="90000"/>
                  </a:srgbClr>
                </a:solidFill>
                <a:latin typeface="Palatino"/>
                <a:ea typeface="Arial" charset="0"/>
                <a:cs typeface="Palatino"/>
              </a:rPr>
              <a:t>Principles to help guide a transforming NUC.</a:t>
            </a:r>
            <a:endParaRPr lang="en-US" sz="1800" kern="0" spc="0" dirty="0">
              <a:solidFill>
                <a:srgbClr val="333333">
                  <a:lumMod val="10000"/>
                  <a:lumOff val="90000"/>
                </a:srgbClr>
              </a:solidFill>
              <a:latin typeface="Palatino"/>
              <a:ea typeface="Arial" charset="0"/>
              <a:cs typeface="Palatino"/>
            </a:endParaRPr>
          </a:p>
        </p:txBody>
      </p:sp>
      <p:sp>
        <p:nvSpPr>
          <p:cNvPr id="9" name="Title 6"/>
          <p:cNvSpPr txBox="1">
            <a:spLocks/>
          </p:cNvSpPr>
          <p:nvPr/>
        </p:nvSpPr>
        <p:spPr>
          <a:xfrm>
            <a:off x="-3" y="3682867"/>
            <a:ext cx="6967428" cy="2031325"/>
          </a:xfrm>
          <a:prstGeom prst="rect">
            <a:avLst/>
          </a:prstGeom>
          <a:solidFill>
            <a:srgbClr val="333333">
              <a:alpha val="67000"/>
            </a:srgbClr>
          </a:solidFill>
        </p:spPr>
        <p:txBody>
          <a:bodyPr vert="horz" wrap="square" lIns="91440" tIns="45720" rIns="91440" bIns="45720" rtlCol="0" anchor="t">
            <a:sp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spcBef>
                <a:spcPts val="0"/>
              </a:spcBef>
            </a:pPr>
            <a:r>
              <a:rPr lang="en-US" sz="1800" b="1" kern="0" spc="0" dirty="0" smtClean="0">
                <a:solidFill>
                  <a:srgbClr val="333333">
                    <a:lumMod val="10000"/>
                    <a:lumOff val="90000"/>
                  </a:srgbClr>
                </a:solidFill>
                <a:latin typeface="+mn-lt"/>
                <a:ea typeface="Arial" charset="0"/>
                <a:cs typeface="Palatino"/>
              </a:rPr>
              <a:t>Ten Principles Focus Group Sessions</a:t>
            </a:r>
          </a:p>
          <a:p>
            <a:pPr>
              <a:spcBef>
                <a:spcPts val="0"/>
              </a:spcBef>
            </a:pPr>
            <a:endParaRPr lang="en-US" sz="1800" kern="0" spc="0" dirty="0" smtClean="0">
              <a:solidFill>
                <a:srgbClr val="333333">
                  <a:lumMod val="10000"/>
                  <a:lumOff val="90000"/>
                </a:srgbClr>
              </a:solidFill>
              <a:latin typeface="+mn-lt"/>
              <a:ea typeface="Arial" charset="0"/>
              <a:cs typeface="Palatino"/>
            </a:endParaRPr>
          </a:p>
          <a:p>
            <a:pPr>
              <a:spcBef>
                <a:spcPts val="0"/>
              </a:spcBef>
            </a:pPr>
            <a:r>
              <a:rPr lang="en-US" sz="1800" kern="0" spc="0" dirty="0">
                <a:solidFill>
                  <a:srgbClr val="333333">
                    <a:lumMod val="10000"/>
                    <a:lumOff val="90000"/>
                  </a:srgbClr>
                </a:solidFill>
                <a:latin typeface="+mn-lt"/>
                <a:ea typeface="Arial" charset="0"/>
                <a:cs typeface="Palatino"/>
              </a:rPr>
              <a:t>As a follow up to the Multi-stakeholder Workshop, targeted Focus Group sessions were held to start narrowing the conversation down to the key urban issues in Metro Manila as well </a:t>
            </a:r>
            <a:r>
              <a:rPr lang="en-US" sz="1800" kern="0" spc="0" dirty="0" smtClean="0">
                <a:solidFill>
                  <a:srgbClr val="333333">
                    <a:lumMod val="10000"/>
                    <a:lumOff val="90000"/>
                  </a:srgbClr>
                </a:solidFill>
                <a:latin typeface="+mn-lt"/>
                <a:ea typeface="Arial" charset="0"/>
                <a:cs typeface="Palatino"/>
              </a:rPr>
              <a:t>potential principles for </a:t>
            </a:r>
            <a:r>
              <a:rPr lang="en-US" sz="1800" kern="0" spc="0" dirty="0">
                <a:solidFill>
                  <a:srgbClr val="333333">
                    <a:lumMod val="10000"/>
                    <a:lumOff val="90000"/>
                  </a:srgbClr>
                </a:solidFill>
                <a:latin typeface="+mn-lt"/>
                <a:ea typeface="Arial" charset="0"/>
                <a:cs typeface="Palatino"/>
              </a:rPr>
              <a:t>a more livable and </a:t>
            </a:r>
            <a:r>
              <a:rPr lang="en-US" sz="1800" kern="0" spc="0" dirty="0" err="1">
                <a:solidFill>
                  <a:srgbClr val="333333">
                    <a:lumMod val="10000"/>
                    <a:lumOff val="90000"/>
                  </a:srgbClr>
                </a:solidFill>
                <a:latin typeface="+mn-lt"/>
                <a:ea typeface="Arial" charset="0"/>
                <a:cs typeface="Palatino"/>
              </a:rPr>
              <a:t>walkable</a:t>
            </a:r>
            <a:r>
              <a:rPr lang="en-US" sz="1800" kern="0" spc="0" dirty="0">
                <a:solidFill>
                  <a:srgbClr val="333333">
                    <a:lumMod val="10000"/>
                    <a:lumOff val="90000"/>
                  </a:srgbClr>
                </a:solidFill>
                <a:latin typeface="+mn-lt"/>
                <a:ea typeface="Arial" charset="0"/>
                <a:cs typeface="Palatino"/>
              </a:rPr>
              <a:t> Metro </a:t>
            </a:r>
            <a:r>
              <a:rPr lang="en-US" sz="1800" kern="0" spc="0" dirty="0" smtClean="0">
                <a:solidFill>
                  <a:srgbClr val="333333">
                    <a:lumMod val="10000"/>
                    <a:lumOff val="90000"/>
                  </a:srgbClr>
                </a:solidFill>
                <a:latin typeface="+mn-lt"/>
                <a:ea typeface="Arial" charset="0"/>
                <a:cs typeface="Palatino"/>
              </a:rPr>
              <a:t>Manila’s New Urban Core.</a:t>
            </a:r>
            <a:endParaRPr lang="en-US" sz="1800" kern="0" spc="0" dirty="0">
              <a:solidFill>
                <a:srgbClr val="333333">
                  <a:lumMod val="10000"/>
                  <a:lumOff val="90000"/>
                </a:srgbClr>
              </a:solidFill>
              <a:latin typeface="+mn-lt"/>
              <a:ea typeface="Arial" charset="0"/>
              <a:cs typeface="Palatino"/>
            </a:endParaRPr>
          </a:p>
        </p:txBody>
      </p:sp>
    </p:spTree>
    <p:extLst>
      <p:ext uri="{BB962C8B-B14F-4D97-AF65-F5344CB8AC3E}">
        <p14:creationId xmlns:p14="http://schemas.microsoft.com/office/powerpoint/2010/main" val="310608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IMG_0521.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334963"/>
            <a:ext cx="9144000" cy="5380037"/>
          </a:xfrm>
        </p:spPr>
      </p:pic>
      <p:sp>
        <p:nvSpPr>
          <p:cNvPr id="8" name="Title 6"/>
          <p:cNvSpPr txBox="1">
            <a:spLocks noGrp="1"/>
          </p:cNvSpPr>
          <p:nvPr>
            <p:ph type="title"/>
          </p:nvPr>
        </p:nvSpPr>
        <p:spPr>
          <a:xfrm>
            <a:off x="0" y="334859"/>
            <a:ext cx="6967425" cy="861774"/>
          </a:xfrm>
          <a:prstGeom prst="rect">
            <a:avLst/>
          </a:prstGeom>
          <a:solidFill>
            <a:schemeClr val="tx1">
              <a:lumMod val="85000"/>
              <a:lumOff val="15000"/>
              <a:alpha val="67000"/>
            </a:schemeClr>
          </a:solidFill>
        </p:spPr>
        <p:txBody>
          <a:bodyPr wrap="square" rtlCol="0">
            <a:spAutoFit/>
          </a:bodyPr>
          <a:lstStyle/>
          <a:p>
            <a:pPr>
              <a:spcBef>
                <a:spcPts val="0"/>
              </a:spcBef>
            </a:pPr>
            <a:r>
              <a:rPr lang="en-US" sz="3200" dirty="0">
                <a:solidFill>
                  <a:srgbClr val="EBEBEB"/>
                </a:solidFill>
                <a:ea typeface="Arial" charset="0"/>
              </a:rPr>
              <a:t>The Ten Principles Process</a:t>
            </a:r>
            <a:r>
              <a:rPr lang="en-US" sz="3200" dirty="0" smtClean="0">
                <a:solidFill>
                  <a:srgbClr val="EBEBEB"/>
                </a:solidFill>
                <a:ea typeface="Arial" charset="0"/>
              </a:rPr>
              <a:t/>
            </a:r>
            <a:br>
              <a:rPr lang="en-US" sz="3200" dirty="0" smtClean="0">
                <a:solidFill>
                  <a:srgbClr val="EBEBEB"/>
                </a:solidFill>
                <a:ea typeface="Arial" charset="0"/>
              </a:rPr>
            </a:br>
            <a:r>
              <a:rPr lang="en-US" sz="1800" kern="0" spc="0" dirty="0" smtClean="0">
                <a:solidFill>
                  <a:srgbClr val="333333">
                    <a:lumMod val="10000"/>
                    <a:lumOff val="90000"/>
                  </a:srgbClr>
                </a:solidFill>
                <a:latin typeface="Palatino"/>
                <a:ea typeface="Arial" charset="0"/>
                <a:cs typeface="Palatino"/>
              </a:rPr>
              <a:t>Principles to help guide a transforming NUC.</a:t>
            </a:r>
            <a:endParaRPr lang="en-US" sz="1800" kern="0" spc="0" dirty="0">
              <a:solidFill>
                <a:srgbClr val="333333">
                  <a:lumMod val="10000"/>
                  <a:lumOff val="90000"/>
                </a:srgbClr>
              </a:solidFill>
              <a:latin typeface="Palatino"/>
              <a:ea typeface="Arial" charset="0"/>
              <a:cs typeface="Palatino"/>
            </a:endParaRPr>
          </a:p>
        </p:txBody>
      </p:sp>
      <p:sp>
        <p:nvSpPr>
          <p:cNvPr id="9" name="Title 6"/>
          <p:cNvSpPr txBox="1">
            <a:spLocks/>
          </p:cNvSpPr>
          <p:nvPr/>
        </p:nvSpPr>
        <p:spPr>
          <a:xfrm>
            <a:off x="-3" y="3960673"/>
            <a:ext cx="6967428" cy="1754327"/>
          </a:xfrm>
          <a:prstGeom prst="rect">
            <a:avLst/>
          </a:prstGeom>
          <a:solidFill>
            <a:srgbClr val="333333">
              <a:alpha val="67000"/>
            </a:srgbClr>
          </a:solidFill>
        </p:spPr>
        <p:txBody>
          <a:bodyPr vert="horz" wrap="square" lIns="91440" tIns="45720" rIns="91440" bIns="45720" rtlCol="0" anchor="t">
            <a:sp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spcBef>
                <a:spcPts val="0"/>
              </a:spcBef>
            </a:pPr>
            <a:r>
              <a:rPr lang="en-US" sz="1800" b="1" kern="0" spc="0" dirty="0" smtClean="0">
                <a:solidFill>
                  <a:srgbClr val="333333">
                    <a:lumMod val="10000"/>
                    <a:lumOff val="90000"/>
                  </a:srgbClr>
                </a:solidFill>
                <a:latin typeface="+mn-lt"/>
                <a:ea typeface="Arial" charset="0"/>
                <a:cs typeface="Palatino"/>
              </a:rPr>
              <a:t>Ten Principles Project Steering Committee Meetings</a:t>
            </a:r>
          </a:p>
          <a:p>
            <a:pPr>
              <a:spcBef>
                <a:spcPts val="0"/>
              </a:spcBef>
            </a:pPr>
            <a:endParaRPr lang="en-US" sz="1800" kern="0" spc="0" dirty="0" smtClean="0">
              <a:solidFill>
                <a:srgbClr val="333333">
                  <a:lumMod val="10000"/>
                  <a:lumOff val="90000"/>
                </a:srgbClr>
              </a:solidFill>
              <a:latin typeface="+mn-lt"/>
              <a:ea typeface="Arial" charset="0"/>
              <a:cs typeface="Palatino"/>
            </a:endParaRPr>
          </a:p>
          <a:p>
            <a:pPr>
              <a:spcBef>
                <a:spcPts val="0"/>
              </a:spcBef>
            </a:pPr>
            <a:r>
              <a:rPr lang="en-US" sz="1800" kern="0" spc="0" dirty="0">
                <a:solidFill>
                  <a:srgbClr val="333333">
                    <a:lumMod val="10000"/>
                    <a:lumOff val="90000"/>
                  </a:srgbClr>
                </a:solidFill>
                <a:latin typeface="+mn-lt"/>
                <a:ea typeface="Arial" charset="0"/>
                <a:cs typeface="Palatino"/>
              </a:rPr>
              <a:t>Similar to the Hong Kong study, a </a:t>
            </a:r>
            <a:r>
              <a:rPr lang="en-US" sz="1800" kern="0" spc="0" dirty="0" smtClean="0">
                <a:solidFill>
                  <a:srgbClr val="333333">
                    <a:lumMod val="10000"/>
                    <a:lumOff val="90000"/>
                  </a:srgbClr>
                </a:solidFill>
                <a:latin typeface="+mn-lt"/>
                <a:ea typeface="Arial" charset="0"/>
                <a:cs typeface="Palatino"/>
              </a:rPr>
              <a:t>Project Steering </a:t>
            </a:r>
            <a:r>
              <a:rPr lang="en-US" sz="1800" kern="0" spc="0" dirty="0">
                <a:solidFill>
                  <a:srgbClr val="333333">
                    <a:lumMod val="10000"/>
                    <a:lumOff val="90000"/>
                  </a:srgbClr>
                </a:solidFill>
                <a:latin typeface="+mn-lt"/>
                <a:ea typeface="Arial" charset="0"/>
                <a:cs typeface="Palatino"/>
              </a:rPr>
              <a:t>Committee was </a:t>
            </a:r>
            <a:r>
              <a:rPr lang="en-US" sz="1800" kern="0" spc="0" dirty="0" smtClean="0">
                <a:solidFill>
                  <a:srgbClr val="333333">
                    <a:lumMod val="10000"/>
                    <a:lumOff val="90000"/>
                  </a:srgbClr>
                </a:solidFill>
                <a:latin typeface="+mn-lt"/>
                <a:ea typeface="Arial" charset="0"/>
                <a:cs typeface="Palatino"/>
              </a:rPr>
              <a:t>set up </a:t>
            </a:r>
            <a:r>
              <a:rPr lang="en-US" sz="1800" kern="0" spc="0" dirty="0">
                <a:solidFill>
                  <a:srgbClr val="333333">
                    <a:lumMod val="10000"/>
                    <a:lumOff val="90000"/>
                  </a:srgbClr>
                </a:solidFill>
                <a:latin typeface="+mn-lt"/>
                <a:ea typeface="Arial" charset="0"/>
                <a:cs typeface="Palatino"/>
              </a:rPr>
              <a:t>to </a:t>
            </a:r>
            <a:r>
              <a:rPr lang="en-US" sz="1800" kern="0" spc="0" dirty="0" smtClean="0">
                <a:solidFill>
                  <a:srgbClr val="333333">
                    <a:lumMod val="10000"/>
                    <a:lumOff val="90000"/>
                  </a:srgbClr>
                </a:solidFill>
                <a:latin typeface="+mn-lt"/>
                <a:ea typeface="Arial" charset="0"/>
                <a:cs typeface="Palatino"/>
              </a:rPr>
              <a:t>guide </a:t>
            </a:r>
            <a:r>
              <a:rPr lang="en-US" sz="1800" kern="0" spc="0" dirty="0">
                <a:solidFill>
                  <a:srgbClr val="333333">
                    <a:lumMod val="10000"/>
                    <a:lumOff val="90000"/>
                  </a:srgbClr>
                </a:solidFill>
                <a:latin typeface="+mn-lt"/>
                <a:ea typeface="Arial" charset="0"/>
                <a:cs typeface="Palatino"/>
              </a:rPr>
              <a:t>the study based on the information and findings gathered from the interviews, workshop, focus group sessions as well as independent </a:t>
            </a:r>
            <a:r>
              <a:rPr lang="en-US" sz="1800" kern="0" spc="0" dirty="0" smtClean="0">
                <a:solidFill>
                  <a:srgbClr val="333333">
                    <a:lumMod val="10000"/>
                    <a:lumOff val="90000"/>
                  </a:srgbClr>
                </a:solidFill>
                <a:latin typeface="+mn-lt"/>
                <a:ea typeface="Arial" charset="0"/>
                <a:cs typeface="Palatino"/>
              </a:rPr>
              <a:t>research and help formulate the principles.</a:t>
            </a:r>
            <a:endParaRPr lang="en-US" sz="1800" kern="0" spc="0" dirty="0">
              <a:solidFill>
                <a:srgbClr val="333333">
                  <a:lumMod val="10000"/>
                  <a:lumOff val="90000"/>
                </a:srgbClr>
              </a:solidFill>
              <a:latin typeface="+mn-lt"/>
              <a:ea typeface="Arial" charset="0"/>
              <a:cs typeface="Palatino"/>
            </a:endParaRPr>
          </a:p>
        </p:txBody>
      </p:sp>
    </p:spTree>
    <p:extLst>
      <p:ext uri="{BB962C8B-B14F-4D97-AF65-F5344CB8AC3E}">
        <p14:creationId xmlns:p14="http://schemas.microsoft.com/office/powerpoint/2010/main" val="60308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11">
      <a:dk1>
        <a:srgbClr val="000000"/>
      </a:dk1>
      <a:lt1>
        <a:srgbClr val="FFFFFF"/>
      </a:lt1>
      <a:dk2>
        <a:srgbClr val="588F5A"/>
      </a:dk2>
      <a:lt2>
        <a:srgbClr val="4D86A6"/>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24212</TotalTime>
  <Words>3872</Words>
  <Application>Microsoft Office PowerPoint</Application>
  <PresentationFormat>On-screen Show (16:10)</PresentationFormat>
  <Paragraphs>385</Paragraphs>
  <Slides>55</Slides>
  <Notes>4</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Clarity</vt:lpstr>
      <vt:lpstr>PowerPoint Presentation</vt:lpstr>
      <vt:lpstr>Ten Principles for  Sustainable Development of Metro Manila’s New Urban Core</vt:lpstr>
      <vt:lpstr>The Ten Principles Methodology A collaborative and multi-stakeholder approach. </vt:lpstr>
      <vt:lpstr>The Ten Principles Process Principles to help guide a transforming NUC.</vt:lpstr>
      <vt:lpstr>The Ten Principles Process Principles to help guide a transforming NUC.</vt:lpstr>
      <vt:lpstr>The Ten Principles Process Principles to help guide a transforming NUC.</vt:lpstr>
      <vt:lpstr>The Ten Principles Process Principles to help guide a transforming NUC.</vt:lpstr>
      <vt:lpstr>The Ten Principles Process Principles to help guide a transforming NUC.</vt:lpstr>
      <vt:lpstr>The Ten Principles Process Principles to help guide a transforming NUC.</vt:lpstr>
      <vt:lpstr>The Ten Principles</vt:lpstr>
      <vt:lpstr>1. Create One Metro Manila A Common Goal and Vision.</vt:lpstr>
      <vt:lpstr>2. Improve Urban Mobility Integrated Transport and Infrastructure.</vt:lpstr>
      <vt:lpstr>3. Make Beautiful Places Business Improvement Districts and High-Quality Public Space</vt:lpstr>
      <vt:lpstr>4. Work Together Collaboration and Partnerships</vt:lpstr>
      <vt:lpstr>5. Establish Good Governance A Streamlined Regulatory Framework and Effective Development Control</vt:lpstr>
      <vt:lpstr>6. Engage Everyone An Inclusive, Participatory, and Transparent Process </vt:lpstr>
      <vt:lpstr>7. Empower People Community Improvement Districts to Enhance Education, Awareness, and Employment Opportunities </vt:lpstr>
      <vt:lpstr>8. Be Prepared Disaster Preparedness and Resilience </vt:lpstr>
      <vt:lpstr>9. Restore Human Dignity Affordable Housing Policy and Delivery  </vt:lpstr>
      <vt:lpstr>10. Go Beyond Smart Communities More Livable and Sustainable Communities </vt:lpstr>
      <vt:lpstr>PowerPoint Presentation</vt:lpstr>
      <vt:lpstr>PRELIMINARY OBSERVATIONS</vt:lpstr>
      <vt:lpstr>PRELIMINARY OBSERVATIONS</vt:lpstr>
      <vt:lpstr>PRELIMINARY OBSERVATIONS</vt:lpstr>
      <vt:lpstr>PRELIMINARY OBSERVATIONS</vt:lpstr>
      <vt:lpstr>PRELIMINARY OBSERVATIONS</vt:lpstr>
      <vt:lpstr>PRELIMINARY OBSERVATIONS</vt:lpstr>
      <vt:lpstr>RESILIENT &amp; LIVABLE CITIES</vt:lpstr>
      <vt:lpstr>RESILIENT &amp; LIVABLE CITIES</vt:lpstr>
      <vt:lpstr>NATURAL DISASTER RESILIENCY</vt:lpstr>
      <vt:lpstr>NATURAL DISASTER RESILIENCY</vt:lpstr>
      <vt:lpstr>NATURAL DISASTER RESILIENCY</vt:lpstr>
      <vt:lpstr>NATURAL DISASTER RESILIENCY</vt:lpstr>
      <vt:lpstr>NATURAL DISASTER RESILIENCY</vt:lpstr>
      <vt:lpstr>NATURAL DISASTER RESILIENCY</vt:lpstr>
      <vt:lpstr>NATURAL DISASTER RESILIENCY</vt:lpstr>
      <vt:lpstr>NATURAL DISASTER RESILIENCY</vt:lpstr>
      <vt:lpstr>RESILIENCY MODELS</vt:lpstr>
      <vt:lpstr>RESILIENCY MODELS</vt:lpstr>
      <vt:lpstr>RESILIENCY MODELS</vt:lpstr>
      <vt:lpstr>RESILIENCY MODELS</vt:lpstr>
      <vt:lpstr>RESILIENCY MODELS</vt:lpstr>
      <vt:lpstr>RESILIENCY MODELS</vt:lpstr>
      <vt:lpstr>RESILIENCY PRINCIPLES</vt:lpstr>
      <vt:lpstr>RESILIENCY PRINCIPLES</vt:lpstr>
      <vt:lpstr>RESILIENCY PRINCIPLES</vt:lpstr>
      <vt:lpstr>RESILIENCY PRINCIPLES</vt:lpstr>
      <vt:lpstr>RESILIENCY PRINCIPLES</vt:lpstr>
      <vt:lpstr>RESILIENCY PRINCIPLES</vt:lpstr>
      <vt:lpstr>RESILIENCY PRINCIPLES</vt:lpstr>
      <vt:lpstr>RESILIENCY PRINCIPLES</vt:lpstr>
      <vt:lpstr>RESILIENCY PRINCIPLES</vt:lpstr>
      <vt:lpstr>RESILIENCY PRINCIPLES</vt:lpstr>
      <vt:lpstr>RESILIENCY PRINCIPLES</vt:lpstr>
      <vt:lpstr>CREATING RESILIENT + LIVABLE CITIES</vt:lpstr>
    </vt:vector>
  </TitlesOfParts>
  <Company>UDP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 Principles for Sustainable Development of Metro Manila’s New Urban Core</dc:title>
  <dc:creator>Ravi Govada</dc:creator>
  <cp:lastModifiedBy>David Reyes</cp:lastModifiedBy>
  <cp:revision>113</cp:revision>
  <dcterms:created xsi:type="dcterms:W3CDTF">2013-03-22T03:38:56Z</dcterms:created>
  <dcterms:modified xsi:type="dcterms:W3CDTF">2014-04-03T09:08:40Z</dcterms:modified>
</cp:coreProperties>
</file>