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3" r:id="rId2"/>
    <p:sldId id="458" r:id="rId3"/>
    <p:sldId id="383" r:id="rId4"/>
    <p:sldId id="453" r:id="rId5"/>
    <p:sldId id="450" r:id="rId6"/>
    <p:sldId id="460" r:id="rId7"/>
    <p:sldId id="459" r:id="rId8"/>
    <p:sldId id="461" r:id="rId9"/>
    <p:sldId id="462" r:id="rId10"/>
    <p:sldId id="464" r:id="rId11"/>
    <p:sldId id="467" r:id="rId12"/>
    <p:sldId id="475" r:id="rId13"/>
    <p:sldId id="436" r:id="rId14"/>
    <p:sldId id="476" r:id="rId15"/>
    <p:sldId id="455" r:id="rId16"/>
    <p:sldId id="468" r:id="rId17"/>
    <p:sldId id="381" r:id="rId18"/>
    <p:sldId id="376" r:id="rId19"/>
    <p:sldId id="380" r:id="rId20"/>
  </p:sldIdLst>
  <p:sldSz cx="9906000" cy="6858000" type="A4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DBD"/>
    <a:srgbClr val="5F6164"/>
    <a:srgbClr val="1067AF"/>
    <a:srgbClr val="4D4F53"/>
    <a:srgbClr val="7AB800"/>
    <a:srgbClr val="E11B22"/>
    <a:srgbClr val="8099CD"/>
    <a:srgbClr val="ADB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6" autoAdjust="0"/>
    <p:restoredTop sz="96928" autoAdjust="0"/>
  </p:normalViewPr>
  <p:slideViewPr>
    <p:cSldViewPr snapToGrid="0">
      <p:cViewPr varScale="1">
        <p:scale>
          <a:sx n="68" d="100"/>
          <a:sy n="68" d="100"/>
        </p:scale>
        <p:origin x="-978" y="-90"/>
      </p:cViewPr>
      <p:guideLst>
        <p:guide orient="horz" pos="2160"/>
        <p:guide pos="3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088"/>
    </p:cViewPr>
  </p:sorterViewPr>
  <p:notesViewPr>
    <p:cSldViewPr snapToGrid="0">
      <p:cViewPr varScale="1">
        <p:scale>
          <a:sx n="80" d="100"/>
          <a:sy n="80" d="100"/>
        </p:scale>
        <p:origin x="-3222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31323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31323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31323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313232"/>
                </a:solidFill>
              </a:defRPr>
            </a:lvl1pPr>
          </a:lstStyle>
          <a:p>
            <a:fld id="{68964989-BF7E-41A1-BB69-65B33DF93DD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10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31323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31323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31323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313232"/>
                </a:solidFill>
              </a:defRPr>
            </a:lvl1pPr>
          </a:lstStyle>
          <a:p>
            <a:fld id="{CF6FEB17-9FA1-4CB5-8388-7B66FBA0309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972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noFill/>
        </p:spPr>
        <p:txBody>
          <a:bodyPr lIns="88122" tIns="44061" rIns="88122" bIns="44061"/>
          <a:lstStyle/>
          <a:p>
            <a:fld id="{FEA59EBD-8BE6-4160-B50B-79321C65C09E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noFill/>
        </p:spPr>
        <p:txBody>
          <a:bodyPr lIns="88122" tIns="44061" rIns="88122" bIns="44061"/>
          <a:lstStyle/>
          <a:p>
            <a:fld id="{56B21C78-D987-4471-9887-F96F9F2E77BC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noFill/>
        </p:spPr>
        <p:txBody>
          <a:bodyPr lIns="88122" tIns="44061" rIns="88122" bIns="44061"/>
          <a:lstStyle/>
          <a:p>
            <a:fld id="{56B21C78-D987-4471-9887-F96F9F2E77BC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0A139-4012-3B44-A61F-3049C7B0AB11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38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06D7E13-153F-469F-9A46-CD07DA2226E5}" type="slidenum">
              <a:rPr lang="en-GB" altLang="en-US" sz="800" smtClean="0">
                <a:solidFill>
                  <a:srgbClr val="313232"/>
                </a:solidFill>
              </a:rPr>
              <a:pPr/>
              <a:t>10</a:t>
            </a:fld>
            <a:endParaRPr lang="en-GB" altLang="en-US" sz="800" dirty="0" smtClean="0">
              <a:solidFill>
                <a:srgbClr val="313232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742950"/>
            <a:ext cx="5341937" cy="36988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9475"/>
            <a:ext cx="4938713" cy="4433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2BD0494-7AF2-4CBE-90A3-B61D9E884011}" type="slidenum">
              <a:rPr lang="en-GB" altLang="en-US" sz="800" smtClean="0">
                <a:solidFill>
                  <a:srgbClr val="313232"/>
                </a:solidFill>
              </a:rPr>
              <a:pPr/>
              <a:t>11</a:t>
            </a:fld>
            <a:endParaRPr lang="en-GB" altLang="en-US" sz="800" dirty="0" smtClean="0">
              <a:solidFill>
                <a:srgbClr val="313232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742950"/>
            <a:ext cx="5341937" cy="36988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9475"/>
            <a:ext cx="4938713" cy="4433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noFill/>
        </p:spPr>
        <p:txBody>
          <a:bodyPr lIns="88122" tIns="44061" rIns="88122" bIns="44061"/>
          <a:lstStyle/>
          <a:p>
            <a:fld id="{FEA59EBD-8BE6-4160-B50B-79321C65C09E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FEB17-9FA1-4CB5-8388-7B66FBA03098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aon_logo_red-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0" y="5938838"/>
            <a:ext cx="164465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781050"/>
            <a:ext cx="8583613" cy="822325"/>
          </a:xfrm>
        </p:spPr>
        <p:txBody>
          <a:bodyPr anchor="t"/>
          <a:lstStyle>
            <a:lvl1pPr>
              <a:defRPr sz="2500" b="1"/>
            </a:lvl1pPr>
          </a:lstStyle>
          <a:p>
            <a:r>
              <a:rPr lang="en-GB"/>
              <a:t>Click to edit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1830388"/>
            <a:ext cx="8583613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20700" y="6099175"/>
            <a:ext cx="2063750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37D86-5AAD-458A-88C7-CAA3FA6B1FD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304800"/>
            <a:ext cx="22288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5341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B467E2-285C-49E8-A620-F0EC6CBCE56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-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915400" cy="2177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587240"/>
            <a:ext cx="8915400" cy="246062"/>
          </a:xfrm>
        </p:spPr>
        <p:txBody>
          <a:bodyPr/>
          <a:lstStyle>
            <a:lvl1pPr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_on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8250" y="123696"/>
            <a:ext cx="7677151" cy="866904"/>
          </a:xfr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wrap="square" lIns="91440">
            <a:spAutoFit/>
          </a:bodyPr>
          <a:lstStyle>
            <a:lvl1pPr>
              <a:defRPr sz="2000" baseline="0">
                <a:ln>
                  <a:noFill/>
                </a:ln>
                <a:solidFill>
                  <a:srgbClr val="08338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br>
              <a:rPr lang="en-US" dirty="0" smtClean="0"/>
            </a:br>
            <a:r>
              <a:rPr lang="en-US" dirty="0" smtClean="0"/>
              <a:t>two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07339" y="6400801"/>
            <a:ext cx="233892" cy="1301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E516DFC-E782-5C48-82B1-C052358694CC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07340" y="1268414"/>
            <a:ext cx="8891323" cy="46815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31669" y="78698"/>
            <a:ext cx="806582" cy="9413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0"/>
          </p:nvPr>
        </p:nvSpPr>
        <p:spPr>
          <a:xfrm>
            <a:off x="1790989" y="6601656"/>
            <a:ext cx="6115292" cy="130175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&lt;Insert Client Name Here&gt;Business Unit/Tier 2 (Mandatory)  |  Market/Division/Tier 3 (Optional)  |  Practice Group/Tier 4 (Optional) Proprietary &amp; Confidential (Optional)  |  Date (Optional)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493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E06716-EB17-470B-90AB-57BDBEDCB2DC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95300" y="6440944"/>
            <a:ext cx="55909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Construction, Power &amp; Infrastructure</a:t>
            </a:r>
            <a:r>
              <a:rPr lang="en-US" sz="700" b="1" baseline="0" dirty="0" smtClean="0">
                <a:solidFill>
                  <a:schemeClr val="tx1"/>
                </a:solidFill>
              </a:rPr>
              <a:t> Specialty</a:t>
            </a:r>
            <a:endParaRPr lang="en-US" sz="700" b="0" baseline="0" dirty="0" smtClean="0">
              <a:solidFill>
                <a:schemeClr val="bg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dirty="0" smtClean="0">
                <a:solidFill>
                  <a:srgbClr val="FF0000"/>
                </a:solidFill>
              </a:rPr>
              <a:t>Proprietary &amp; Confidential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F5B6E-78CC-430B-9CA6-BE9AEFE7F25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4588"/>
            <a:ext cx="4381500" cy="4951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144588"/>
            <a:ext cx="4381500" cy="4951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4E48A3-0C27-4C96-A327-3AABCB8BF5E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388740-B49F-441B-910A-2FE7CBD241A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7D3703-803A-4CB0-90A1-D00434AF389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D7D1E6-AF85-41DA-95B5-3AB97D80693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97094A-4723-41B3-A7C1-7ACEDA373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</a:t>
            </a:r>
            <a:r>
              <a:rPr lang="en-GB" b="0" dirty="0"/>
              <a:t>  </a:t>
            </a:r>
            <a:r>
              <a:rPr lang="en-GB" b="0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b="0" dirty="0">
                <a:solidFill>
                  <a:schemeClr val="bg2"/>
                </a:solidFill>
              </a:rPr>
            </a:br>
            <a:r>
              <a:rPr lang="en-GB" b="0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44C41-018B-48DA-9143-D76F0CA2DF2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8915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4588"/>
            <a:ext cx="891540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5300" y="6343650"/>
            <a:ext cx="6038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7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&lt;Insert Client Name Here&gt;Business Unit/Tier 2 (Mandatory)  </a:t>
            </a:r>
            <a:r>
              <a:rPr lang="en-GB" dirty="0">
                <a:solidFill>
                  <a:schemeClr val="bg2"/>
                </a:solidFill>
              </a:rPr>
              <a:t>|  Market/Division/Tier 3 (Optional)  |  Practice Group/Tier 4 (Optional)</a:t>
            </a:r>
            <a:br>
              <a:rPr lang="en-GB" dirty="0">
                <a:solidFill>
                  <a:schemeClr val="bg2"/>
                </a:solidFill>
              </a:rPr>
            </a:br>
            <a:r>
              <a:rPr lang="en-GB" dirty="0">
                <a:solidFill>
                  <a:schemeClr val="bg2"/>
                </a:solidFill>
              </a:rPr>
              <a:t>Proprietary &amp; Confidential (Optional)  |  Date (Optional)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5713" y="6327775"/>
            <a:ext cx="31908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bg2"/>
                </a:solidFill>
              </a:defRPr>
            </a:lvl1pPr>
          </a:lstStyle>
          <a:p>
            <a:fld id="{962C8ED8-D626-4F7E-9C74-40814B231D2E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95300" y="914400"/>
            <a:ext cx="8915400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1031" name="Picture 32" descr="aon_logo_red-N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69325" y="6284913"/>
            <a:ext cx="8223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2286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  <a:ea typeface="+mn-ea"/>
        </a:defRPr>
      </a:lvl2pPr>
      <a:lvl3pPr marL="914400" indent="-2286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1254125" indent="-225425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s"/>
        <a:defRPr sz="1400">
          <a:solidFill>
            <a:schemeClr val="tx1"/>
          </a:solidFill>
          <a:latin typeface="+mn-lt"/>
          <a:ea typeface="+mn-ea"/>
        </a:defRPr>
      </a:lvl4pPr>
      <a:lvl5pPr marL="1600200" indent="-231775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+mn-ea"/>
        </a:defRPr>
      </a:lvl5pPr>
      <a:lvl6pPr marL="2057400" indent="-231775" algn="l" rtl="0" fontAlgn="base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  <a:ea typeface="+mn-ea"/>
        </a:defRPr>
      </a:lvl6pPr>
      <a:lvl7pPr marL="2514600" indent="-231775" algn="l" rtl="0" fontAlgn="base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  <a:ea typeface="+mn-ea"/>
        </a:defRPr>
      </a:lvl7pPr>
      <a:lvl8pPr marL="2971800" indent="-231775" algn="l" rtl="0" fontAlgn="base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  <a:ea typeface="+mn-ea"/>
        </a:defRPr>
      </a:lvl8pPr>
      <a:lvl9pPr marL="3429000" indent="-231775" algn="l" rtl="0" fontAlgn="base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ric_tong@aon-cofco.com.cn" TargetMode="External"/><Relationship Id="rId2" Type="http://schemas.openxmlformats.org/officeDocument/2006/relationships/hyperlink" Target="mailto:james.maguire@aon.co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ml.noaa.gov/hrd/tcfaq/D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“A Change in the Weather:  Cities in the Age of Climate Change – Hong Kong”</a:t>
            </a:r>
            <a:br>
              <a:rPr lang="en-US" sz="280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2800" i="1" dirty="0" smtClean="0">
                <a:solidFill>
                  <a:srgbClr val="FF0000"/>
                </a:solidFill>
              </a:rPr>
              <a:t/>
            </a:r>
            <a:br>
              <a:rPr lang="en-US" sz="2800" i="1" dirty="0" smtClean="0">
                <a:solidFill>
                  <a:srgbClr val="FF0000"/>
                </a:solidFill>
              </a:rPr>
            </a:br>
            <a:r>
              <a:rPr lang="en-US" sz="2400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Asia Society/Urban Land Institute</a:t>
            </a:r>
            <a:br>
              <a:rPr lang="en-US" sz="2400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2400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Pacific Cities Sustainability Initiative -</a:t>
            </a:r>
            <a:br>
              <a:rPr lang="en-US" sz="2400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2400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Second Annual Forum</a:t>
            </a:r>
            <a:br>
              <a:rPr lang="en-US" sz="2400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2400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“Creating Resilient and Livable Cities”</a:t>
            </a:r>
            <a:endParaRPr lang="en-US" sz="2400" b="0" i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526970"/>
            <a:ext cx="5338571" cy="17896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alibri" panose="020F0502020204030204" pitchFamily="34" charset="0"/>
              </a:rPr>
              <a:t>James A Maguire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Regional Managing Director, Asia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Construction, Power &amp; Infrastructure Specialty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Aon Risk Solutions</a:t>
            </a:r>
          </a:p>
          <a:p>
            <a:endParaRPr lang="en-US" sz="2800" dirty="0" smtClean="0"/>
          </a:p>
          <a:p>
            <a:r>
              <a:rPr lang="en-US" sz="2400" dirty="0" smtClean="0">
                <a:latin typeface="Calibri" panose="020F0502020204030204" pitchFamily="34" charset="0"/>
              </a:rPr>
              <a:t>March 11 – 13, 2014</a:t>
            </a:r>
          </a:p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Picture 4" descr="C:\Documents and Settings\braven\My Documents\Bid Management\Cover Images\Globe\104123408.jpg"/>
          <p:cNvPicPr>
            <a:picLocks noChangeAspect="1" noChangeArrowheads="1"/>
          </p:cNvPicPr>
          <p:nvPr/>
        </p:nvPicPr>
        <p:blipFill>
          <a:blip r:embed="rId2" cstate="print"/>
          <a:srcRect l="13188" t="8540" r="6786" b="10789"/>
          <a:stretch>
            <a:fillRect/>
          </a:stretch>
        </p:blipFill>
        <p:spPr bwMode="auto">
          <a:xfrm>
            <a:off x="6103650" y="2115669"/>
            <a:ext cx="3037736" cy="29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238249" y="492718"/>
            <a:ext cx="8337551" cy="338554"/>
          </a:xfrm>
        </p:spPr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Hong Kong’s real estate sector must get more “efficient”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95301" y="1981201"/>
            <a:ext cx="8907293" cy="605971"/>
          </a:xfrm>
          <a:prstGeom prst="round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98513" algn="l"/>
                <a:tab pos="2119313" algn="l"/>
                <a:tab pos="3367088" algn="l"/>
              </a:tabLst>
            </a:pP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12750" y="3618310"/>
            <a:ext cx="4787900" cy="224742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Meaning, </a:t>
            </a:r>
            <a:r>
              <a:rPr lang="en-U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buildings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are responsible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 </a:t>
            </a:r>
            <a:r>
              <a:rPr lang="en-U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60%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of the </a:t>
            </a:r>
            <a:r>
              <a:rPr lang="en-U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Greenhouse Gas Emissions locally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/>
            <a:r>
              <a:rPr lang="en-US" altLang="zh-CN" sz="1800" dirty="0" smtClean="0">
                <a:latin typeface="Calibri" panose="020F0502020204030204" pitchFamily="34" charset="0"/>
                <a:ea typeface="宋体" pitchFamily="2" charset="-122"/>
              </a:rPr>
              <a:t>What moves the needle in Hong Kong’s </a:t>
            </a:r>
            <a:r>
              <a:rPr lang="en-US" altLang="zh-CN" sz="1800" b="1" dirty="0" smtClean="0">
                <a:latin typeface="Calibri" panose="020F0502020204030204" pitchFamily="34" charset="0"/>
                <a:ea typeface="宋体" pitchFamily="2" charset="-122"/>
              </a:rPr>
              <a:t>Climate Change risk mitigation </a:t>
            </a:r>
            <a:r>
              <a:rPr lang="en-US" altLang="zh-CN" sz="1800" dirty="0" smtClean="0">
                <a:latin typeface="Calibri" panose="020F0502020204030204" pitchFamily="34" charset="0"/>
                <a:ea typeface="宋体" pitchFamily="2" charset="-122"/>
              </a:rPr>
              <a:t>is </a:t>
            </a:r>
            <a:r>
              <a:rPr lang="en-US" altLang="zh-CN" sz="1800" b="1" dirty="0" smtClean="0">
                <a:latin typeface="Calibri" panose="020F0502020204030204" pitchFamily="34" charset="0"/>
                <a:ea typeface="宋体" pitchFamily="2" charset="-122"/>
              </a:rPr>
              <a:t>Energy Efficiency</a:t>
            </a:r>
            <a:r>
              <a:rPr lang="en-US" altLang="zh-CN" sz="1800" dirty="0" smtClean="0">
                <a:latin typeface="Calibri" panose="020F0502020204030204" pitchFamily="34" charset="0"/>
                <a:ea typeface="宋体" pitchFamily="2" charset="-122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7850" y="2434442"/>
            <a:ext cx="4292600" cy="71508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Hong Kong </a:t>
            </a:r>
            <a:r>
              <a:rPr lang="en-U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buildings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consume </a:t>
            </a:r>
            <a:r>
              <a:rPr lang="en-U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89%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of all </a:t>
            </a:r>
            <a:r>
              <a:rPr lang="en-US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electricity produced</a:t>
            </a: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7300" y="6172201"/>
            <a:ext cx="4375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Source: WWF &amp; Hong Kong Green Building Council 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Placeholder 14" descr="bldg cyan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/>
          <a:stretch>
            <a:fillRect/>
          </a:stretch>
        </p:blipFill>
        <p:spPr>
          <a:xfrm>
            <a:off x="503762" y="78698"/>
            <a:ext cx="662393" cy="941388"/>
          </a:xfrm>
        </p:spPr>
      </p:pic>
      <p:sp>
        <p:nvSpPr>
          <p:cNvPr id="16" name="Rounded Rectangle 15"/>
          <p:cNvSpPr/>
          <p:nvPr/>
        </p:nvSpPr>
        <p:spPr>
          <a:xfrm>
            <a:off x="495301" y="1219201"/>
            <a:ext cx="8907293" cy="605971"/>
          </a:xfrm>
          <a:prstGeom prst="round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98513" algn="l"/>
                <a:tab pos="2119313" algn="l"/>
                <a:tab pos="3367088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Electricity generation accounts for 67% of Hong Kong’s total local Greenhouse Gas Emissions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6386" name="Picture 2" descr="http://t1.gstatic.com/images?q=tbn:ANd9GcTJ-PtAOs48Nc7xKlWiqZJe6wA_ZNVZr39pBobjwfmzZ0GhNTaxm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5950" y="2286000"/>
            <a:ext cx="3526670" cy="2438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832157" y="6449200"/>
            <a:ext cx="233892" cy="130175"/>
          </a:xfrm>
        </p:spPr>
        <p:txBody>
          <a:bodyPr/>
          <a:lstStyle/>
          <a:p>
            <a:fld id="{8E516DFC-E782-5C48-82B1-C052358694CC}" type="slidenum">
              <a:rPr lang="de-DE" smtClean="0">
                <a:solidFill>
                  <a:srgbClr val="000000"/>
                </a:solidFill>
              </a:rPr>
              <a:pPr/>
              <a:t>9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935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Financial Risk Management Instruments - Energy Efficiency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zh-CN" sz="1800" dirty="0" smtClean="0">
              <a:latin typeface="Calibri" panose="020F0502020204030204" pitchFamily="34" charset="0"/>
              <a:ea typeface="SimSun" pitchFamily="2" charset="-122"/>
            </a:endParaRPr>
          </a:p>
          <a:p>
            <a:pPr eaLnBrk="1" hangingPunct="1"/>
            <a:r>
              <a:rPr lang="en-GB" altLang="zh-CN" sz="1800" dirty="0" smtClean="0">
                <a:latin typeface="Calibri" panose="020F0502020204030204" pitchFamily="34" charset="0"/>
                <a:ea typeface="SimSun" pitchFamily="2" charset="-122"/>
              </a:rPr>
              <a:t>Working </a:t>
            </a:r>
            <a:r>
              <a:rPr lang="en-GB" altLang="zh-CN" sz="1800" dirty="0">
                <a:latin typeface="Calibri" panose="020F0502020204030204" pitchFamily="34" charset="0"/>
                <a:ea typeface="SimSun" pitchFamily="2" charset="-122"/>
              </a:rPr>
              <a:t>with NGOs, global retailers, real estate entities, manufacturing concerns, lenders, hosts, developers and insurers to promote energy efficiency</a:t>
            </a:r>
          </a:p>
          <a:p>
            <a:pPr eaLnBrk="1" hangingPunct="1"/>
            <a:r>
              <a:rPr lang="en-GB" altLang="zh-CN" sz="1800" dirty="0" smtClean="0">
                <a:latin typeface="Calibri" panose="020F0502020204030204" pitchFamily="34" charset="0"/>
                <a:ea typeface="SimSun" pitchFamily="2" charset="-122"/>
              </a:rPr>
              <a:t>Natural Catastrophe Analytics – Aon Benfield</a:t>
            </a:r>
          </a:p>
          <a:p>
            <a:pPr eaLnBrk="1" hangingPunct="1"/>
            <a:r>
              <a:rPr lang="en-GB" altLang="zh-CN" sz="1800" dirty="0" smtClean="0">
                <a:latin typeface="Calibri" panose="020F0502020204030204" pitchFamily="34" charset="0"/>
                <a:ea typeface="SimSun" pitchFamily="2" charset="-122"/>
              </a:rPr>
              <a:t>Development of an APAC Surety facility as Performance Security option for global ESCO</a:t>
            </a:r>
          </a:p>
          <a:p>
            <a:pPr lvl="1" eaLnBrk="1" hangingPunct="1"/>
            <a:r>
              <a:rPr lang="en-GB" altLang="zh-CN" sz="1800" dirty="0" smtClean="0">
                <a:latin typeface="Calibri" panose="020F0502020204030204" pitchFamily="34" charset="0"/>
                <a:ea typeface="SimSun" pitchFamily="2" charset="-122"/>
              </a:rPr>
              <a:t>Treasury management strategy</a:t>
            </a:r>
          </a:p>
          <a:p>
            <a:pPr lvl="1" eaLnBrk="1" hangingPunct="1"/>
            <a:r>
              <a:rPr lang="en-US" altLang="en-US" sz="1800" dirty="0">
                <a:latin typeface="Calibri" panose="020F0502020204030204" pitchFamily="34" charset="0"/>
              </a:rPr>
              <a:t>Surety as </a:t>
            </a:r>
            <a:r>
              <a:rPr lang="en-US" altLang="en-US" sz="1800" i="1" dirty="0">
                <a:latin typeface="Calibri" panose="020F0502020204030204" pitchFamily="34" charset="0"/>
              </a:rPr>
              <a:t>supplementary</a:t>
            </a:r>
            <a:r>
              <a:rPr lang="en-US" altLang="en-US" sz="1800" dirty="0">
                <a:latin typeface="Calibri" panose="020F0502020204030204" pitchFamily="34" charset="0"/>
              </a:rPr>
              <a:t> instrument to LCs in </a:t>
            </a:r>
            <a:r>
              <a:rPr lang="en-US" altLang="en-US" sz="1800" dirty="0" smtClean="0">
                <a:latin typeface="Calibri" panose="020F0502020204030204" pitchFamily="34" charset="0"/>
              </a:rPr>
              <a:t>Asia</a:t>
            </a:r>
            <a:endParaRPr lang="en-GB" altLang="zh-CN" sz="1800" dirty="0" smtClean="0">
              <a:latin typeface="Calibri" panose="020F0502020204030204" pitchFamily="34" charset="0"/>
              <a:ea typeface="SimSun" pitchFamily="2" charset="-122"/>
            </a:endParaRPr>
          </a:p>
          <a:p>
            <a:pPr eaLnBrk="1" hangingPunct="1"/>
            <a:r>
              <a:rPr lang="en-GB" altLang="zh-CN" sz="1800" dirty="0" smtClean="0">
                <a:latin typeface="Calibri" panose="020F0502020204030204" pitchFamily="34" charset="0"/>
                <a:ea typeface="SimSun" pitchFamily="2" charset="-122"/>
              </a:rPr>
              <a:t>Development of an aggregated portfolio insurance solution for installation contracts for a global ESCO</a:t>
            </a:r>
          </a:p>
          <a:p>
            <a:pPr eaLnBrk="1" hangingPunct="1"/>
            <a:r>
              <a:rPr lang="en-GB" altLang="zh-CN" sz="1800" dirty="0" smtClean="0">
                <a:latin typeface="Calibri" panose="020F0502020204030204" pitchFamily="34" charset="0"/>
                <a:ea typeface="SimSun" pitchFamily="2" charset="-122"/>
              </a:rPr>
              <a:t>Development </a:t>
            </a:r>
            <a:r>
              <a:rPr lang="en-GB" altLang="zh-CN" sz="1800" dirty="0">
                <a:latin typeface="Calibri" panose="020F0502020204030204" pitchFamily="34" charset="0"/>
                <a:ea typeface="SimSun" pitchFamily="2" charset="-122"/>
              </a:rPr>
              <a:t>of an Energy Savings Insurance product:</a:t>
            </a:r>
          </a:p>
          <a:p>
            <a:pPr lvl="1" eaLnBrk="1" hangingPunct="1"/>
            <a:r>
              <a:rPr lang="en-GB" altLang="zh-CN" sz="1800" dirty="0">
                <a:latin typeface="Calibri" panose="020F0502020204030204" pitchFamily="34" charset="0"/>
                <a:ea typeface="SimSun" pitchFamily="2" charset="-122"/>
              </a:rPr>
              <a:t>Address performance risk</a:t>
            </a:r>
          </a:p>
          <a:p>
            <a:pPr lvl="1" eaLnBrk="1" hangingPunct="1"/>
            <a:r>
              <a:rPr lang="en-GB" altLang="zh-CN" sz="1800" dirty="0">
                <a:latin typeface="Calibri" panose="020F0502020204030204" pitchFamily="34" charset="0"/>
                <a:ea typeface="SimSun" pitchFamily="2" charset="-122"/>
              </a:rPr>
              <a:t>Address counterparty credit risk</a:t>
            </a:r>
          </a:p>
          <a:p>
            <a:endParaRPr lang="en-GB" altLang="zh-CN" sz="1800" dirty="0">
              <a:latin typeface="Calibri" panose="020F0502020204030204" pitchFamily="34" charset="0"/>
              <a:ea typeface="SimSun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4721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Financial Risk Management Instruments - Energy Savings Insurance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zh-CN" sz="1800" dirty="0" smtClean="0">
              <a:latin typeface="Calibri" panose="020F0502020204030204" pitchFamily="34" charset="0"/>
              <a:ea typeface="宋体" pitchFamily="2" charset="-122"/>
            </a:endParaRPr>
          </a:p>
          <a:p>
            <a:pPr eaLnBrk="1" hangingPunct="1"/>
            <a:r>
              <a:rPr lang="en-GB" altLang="zh-CN" sz="1800" dirty="0" smtClean="0">
                <a:latin typeface="Calibri" panose="020F0502020204030204" pitchFamily="34" charset="0"/>
                <a:ea typeface="宋体" pitchFamily="2" charset="-122"/>
              </a:rPr>
              <a:t>Address </a:t>
            </a:r>
            <a:r>
              <a:rPr lang="en-GB" altLang="zh-CN" sz="1800" dirty="0" smtClean="0">
                <a:latin typeface="Calibri" panose="020F0502020204030204" pitchFamily="34" charset="0"/>
                <a:ea typeface="宋体" pitchFamily="2" charset="-122"/>
              </a:rPr>
              <a:t>counterparty default </a:t>
            </a:r>
            <a:r>
              <a:rPr lang="en-GB" altLang="zh-CN" sz="1800" dirty="0" smtClean="0">
                <a:latin typeface="Calibri" panose="020F0502020204030204" pitchFamily="34" charset="0"/>
                <a:ea typeface="宋体" pitchFamily="2" charset="-122"/>
              </a:rPr>
              <a:t>exposure in Energy Efficiency Projects and consequential impact to debt service obligations.  Two key perils to be insured:</a:t>
            </a:r>
          </a:p>
          <a:p>
            <a:pPr lvl="1" eaLnBrk="1" hangingPunct="1"/>
            <a:r>
              <a:rPr lang="en-GB" altLang="zh-CN" sz="1800" dirty="0" smtClean="0">
                <a:latin typeface="Calibri" panose="020F0502020204030204" pitchFamily="34" charset="0"/>
                <a:ea typeface="宋体" pitchFamily="2" charset="-122"/>
              </a:rPr>
              <a:t>Performance shortfall</a:t>
            </a:r>
          </a:p>
          <a:p>
            <a:pPr lvl="1" eaLnBrk="1" hangingPunct="1"/>
            <a:r>
              <a:rPr lang="en-GB" altLang="zh-CN" sz="1800" dirty="0" smtClean="0">
                <a:latin typeface="Calibri" panose="020F0502020204030204" pitchFamily="34" charset="0"/>
                <a:ea typeface="宋体" pitchFamily="2" charset="-122"/>
              </a:rPr>
              <a:t>Credit default and/or insolvency of host facility (ies) </a:t>
            </a:r>
          </a:p>
          <a:p>
            <a:pPr eaLnBrk="1" hangingPunct="1"/>
            <a:r>
              <a:rPr lang="en-GB" altLang="en-US" sz="1800" dirty="0" smtClean="0">
                <a:latin typeface="Calibri" panose="020F0502020204030204" pitchFamily="34" charset="0"/>
              </a:rPr>
              <a:t>Reimburse the Loan Provider(s) and/or Loan Recipient(s) when a reduction in expected performance levels exceeds a fixed % of the expected savings</a:t>
            </a:r>
          </a:p>
          <a:p>
            <a:pPr eaLnBrk="1" hangingPunct="1"/>
            <a:r>
              <a:rPr lang="en-GB" altLang="zh-CN" sz="1800" dirty="0" smtClean="0">
                <a:latin typeface="Calibri" panose="020F0502020204030204" pitchFamily="34" charset="0"/>
                <a:ea typeface="宋体" pitchFamily="2" charset="-122"/>
              </a:rPr>
              <a:t>Reimburse the Loan Provider (s) and Loan Recipient (s) </a:t>
            </a:r>
            <a:r>
              <a:rPr lang="en-GB" altLang="en-US" sz="1800" dirty="0" smtClean="0">
                <a:latin typeface="Calibri" panose="020F0502020204030204" pitchFamily="34" charset="0"/>
              </a:rPr>
              <a:t>for up to 90% of losses resulting from non-payment due to:</a:t>
            </a:r>
          </a:p>
          <a:p>
            <a:pPr lvl="1" eaLnBrk="1" hangingPunct="1"/>
            <a:r>
              <a:rPr lang="en-GB" altLang="en-US" sz="1800" dirty="0" smtClean="0">
                <a:latin typeface="Calibri" panose="020F0502020204030204" pitchFamily="34" charset="0"/>
              </a:rPr>
              <a:t>Customer or host bankruptcy, </a:t>
            </a:r>
          </a:p>
          <a:p>
            <a:pPr lvl="1" eaLnBrk="1" hangingPunct="1"/>
            <a:r>
              <a:rPr lang="en-GB" altLang="en-US" sz="1800" dirty="0" smtClean="0">
                <a:latin typeface="Calibri" panose="020F0502020204030204" pitchFamily="34" charset="0"/>
              </a:rPr>
              <a:t>Default on payment, and /or</a:t>
            </a:r>
          </a:p>
          <a:p>
            <a:pPr lvl="1" eaLnBrk="1" hangingPunct="1"/>
            <a:r>
              <a:rPr lang="en-GB" altLang="en-US" sz="1800" dirty="0" smtClean="0">
                <a:latin typeface="Calibri" panose="020F0502020204030204" pitchFamily="34" charset="0"/>
              </a:rPr>
              <a:t>Energy management contract cancellation</a:t>
            </a:r>
            <a:endParaRPr lang="en-GB" altLang="zh-CN" sz="1800" dirty="0" smtClean="0">
              <a:latin typeface="Calibri" panose="020F0502020204030204" pitchFamily="34" charset="0"/>
              <a:ea typeface="宋体" pitchFamily="2" charset="-122"/>
            </a:endParaRPr>
          </a:p>
          <a:p>
            <a:pPr eaLnBrk="1" hangingPunct="1"/>
            <a:r>
              <a:rPr lang="en-GB" altLang="zh-CN" sz="1800" dirty="0" smtClean="0">
                <a:latin typeface="Calibri" panose="020F0502020204030204" pitchFamily="34" charset="0"/>
                <a:ea typeface="宋体" pitchFamily="2" charset="-122"/>
              </a:rPr>
              <a:t>Per project and annual aggregate caps to be negotiated - linked to debt/equity ratios</a:t>
            </a:r>
          </a:p>
        </p:txBody>
      </p:sp>
    </p:spTree>
    <p:extLst>
      <p:ext uri="{BB962C8B-B14F-4D97-AF65-F5344CB8AC3E}">
        <p14:creationId xmlns:p14="http://schemas.microsoft.com/office/powerpoint/2010/main" val="13516326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ctionDividerOutliner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2014538"/>
            <a:ext cx="9906000" cy="2828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2457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ltGray">
          <a:xfrm>
            <a:off x="0" y="2067477"/>
            <a:ext cx="7034212" cy="1484105"/>
          </a:xfrm>
          <a:prstGeom prst="rect">
            <a:avLst/>
          </a:prstGeom>
          <a:solidFill>
            <a:srgbClr val="0057A6"/>
          </a:solidFill>
          <a:ln w="9525">
            <a:noFill/>
            <a:miter lim="800000"/>
            <a:headEnd/>
            <a:tailEnd/>
          </a:ln>
        </p:spPr>
        <p:txBody>
          <a:bodyPr wrap="none" lIns="90736" tIns="45368" rIns="90736" bIns="45368" anchor="ctr"/>
          <a:lstStyle/>
          <a:p>
            <a:pPr defTabSz="908050"/>
            <a:endParaRPr lang="en-US" sz="2000" dirty="0"/>
          </a:p>
        </p:txBody>
      </p:sp>
      <p:sp>
        <p:nvSpPr>
          <p:cNvPr id="2458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ltGray">
          <a:xfrm>
            <a:off x="0" y="2054225"/>
            <a:ext cx="2828925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36" tIns="45368" rIns="90736" bIns="45368" anchor="ctr"/>
          <a:lstStyle/>
          <a:p>
            <a:pPr defTabSz="908050"/>
            <a:endParaRPr lang="en-US" sz="2000" dirty="0"/>
          </a:p>
        </p:txBody>
      </p:sp>
      <p:sp>
        <p:nvSpPr>
          <p:cNvPr id="24581" name="SectionDivider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1381" y="2382769"/>
            <a:ext cx="6613731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2351" rIns="84705" bIns="42351"/>
          <a:lstStyle/>
          <a:p>
            <a:pPr defTabSz="939800">
              <a:lnSpc>
                <a:spcPct val="90000"/>
              </a:lnSpc>
            </a:pPr>
            <a:r>
              <a:rPr lang="en-GB" sz="2000" b="1" dirty="0" smtClean="0">
                <a:solidFill>
                  <a:srgbClr val="FFFFFF"/>
                </a:solidFill>
              </a:rPr>
              <a:t>Concluding Thoughts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7D1E6-AF85-41DA-95B5-3AB97D80693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6440944"/>
            <a:ext cx="55909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Construction, Power &amp; Infrastructure</a:t>
            </a:r>
            <a:r>
              <a:rPr lang="en-US" sz="700" b="1" baseline="0" dirty="0" smtClean="0">
                <a:solidFill>
                  <a:schemeClr val="tx1"/>
                </a:solidFill>
              </a:rPr>
              <a:t> Specialty</a:t>
            </a:r>
            <a:endParaRPr lang="en-US" sz="700" b="0" baseline="0" dirty="0" smtClean="0">
              <a:solidFill>
                <a:schemeClr val="bg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dirty="0" smtClean="0">
                <a:solidFill>
                  <a:srgbClr val="FF0000"/>
                </a:solidFill>
              </a:rPr>
              <a:t>Proprietary &amp; Confidential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2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Hong Kong, Climate Change and Creating a </a:t>
            </a:r>
            <a:r>
              <a:rPr lang="en-US" altLang="zh-CN" sz="22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Resilient </a:t>
            </a:r>
            <a:r>
              <a:rPr lang="en-US" altLang="zh-CN" sz="22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and </a:t>
            </a:r>
            <a:r>
              <a:rPr lang="en-US" altLang="zh-CN" sz="22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Livable </a:t>
            </a:r>
            <a:r>
              <a:rPr lang="en-US" altLang="zh-CN" sz="22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City</a:t>
            </a:r>
            <a:endParaRPr lang="en-US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115713"/>
            <a:ext cx="8915400" cy="4951412"/>
          </a:xfr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</a:rPr>
              <a:t>Hong Kong’s location makes it vulnerable to climate change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</a:rPr>
              <a:t>Surrounded by water, traditional typhoon track, highly urbanized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</a:rPr>
              <a:t>Ranked 7</a:t>
            </a:r>
            <a:r>
              <a:rPr lang="en-US" sz="1600" baseline="30000" dirty="0" smtClean="0">
                <a:latin typeface="Calibri" panose="020F0502020204030204" pitchFamily="34" charset="0"/>
              </a:rPr>
              <a:t>th</a:t>
            </a:r>
            <a:r>
              <a:rPr lang="en-US" sz="1600" dirty="0" smtClean="0">
                <a:latin typeface="Calibri" panose="020F0502020204030204" pitchFamily="34" charset="0"/>
              </a:rPr>
              <a:t> most vulnerable megacity on a natural hazards risk register for the world’s megacities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“</a:t>
            </a:r>
            <a:r>
              <a:rPr lang="en-US" altLang="zh-CN" sz="1600" dirty="0">
                <a:latin typeface="Calibri" panose="020F0502020204030204" pitchFamily="34" charset="0"/>
                <a:ea typeface="宋体" pitchFamily="2" charset="-122"/>
              </a:rPr>
              <a:t>Hong Kong is like a frog in water that is gradually being brought to the boil; people do not seem to be aware of the long-term effects of climate change</a:t>
            </a: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.”</a:t>
            </a:r>
            <a:endParaRPr lang="en-US" altLang="zh-CN" sz="1600" dirty="0">
              <a:latin typeface="Calibri" panose="020F0502020204030204" pitchFamily="34" charset="0"/>
              <a:ea typeface="宋体" pitchFamily="2" charset="-122"/>
            </a:endParaRPr>
          </a:p>
          <a:p>
            <a:pPr algn="r">
              <a:spcBef>
                <a:spcPts val="600"/>
              </a:spcBef>
            </a:pPr>
            <a:r>
              <a:rPr lang="en-US" altLang="zh-CN" sz="1200" dirty="0">
                <a:latin typeface="Calibri" panose="020F0502020204030204" pitchFamily="34" charset="0"/>
                <a:ea typeface="宋体" pitchFamily="2" charset="-122"/>
              </a:rPr>
              <a:t>Edwin Lai Sau-tak, Hong Kong Observatory, </a:t>
            </a:r>
            <a:r>
              <a:rPr lang="en-US" altLang="zh-CN" sz="1200" i="1" dirty="0">
                <a:latin typeface="Calibri" panose="020F0502020204030204" pitchFamily="34" charset="0"/>
                <a:ea typeface="宋体" pitchFamily="2" charset="-122"/>
              </a:rPr>
              <a:t>SCMP</a:t>
            </a:r>
            <a:r>
              <a:rPr lang="en-US" altLang="zh-CN" sz="1200" dirty="0">
                <a:latin typeface="Calibri" panose="020F0502020204030204" pitchFamily="34" charset="0"/>
                <a:ea typeface="宋体" pitchFamily="2" charset="-122"/>
              </a:rPr>
              <a:t> 21/11/2013</a:t>
            </a:r>
          </a:p>
          <a:p>
            <a:pPr lvl="0"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</a:rPr>
              <a:t>Hong Kong’s infrastructure and real estate sectors need to actively participate in hardening Hong Kong to climate change</a:t>
            </a:r>
          </a:p>
          <a:p>
            <a:pPr lvl="0"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</a:rPr>
              <a:t>The Financial Services and insurance sectors need to place greater focus on a “Livable City” working hand in hand with government (PPP framework)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</a:rPr>
              <a:t>Natural Catastrophe insurance fund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</a:rPr>
              <a:t>Energy Efficiency Guarantee fund</a:t>
            </a:r>
          </a:p>
          <a:p>
            <a:pPr lvl="0"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</a:rPr>
              <a:t>Energy Efficiency in Hong Kong to drive climate change in China</a:t>
            </a:r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5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315" y="473647"/>
            <a:ext cx="8451850" cy="361033"/>
          </a:xfrm>
          <a:noFill/>
        </p:spPr>
        <p:txBody>
          <a:bodyPr/>
          <a:lstStyle/>
          <a:p>
            <a:r>
              <a:rPr lang="en-US" altLang="zh-CN" sz="2200" b="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Hong Kong, Climate Change and Creating a Resilient and Livable City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62876"/>
            <a:ext cx="8915400" cy="49514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itchFamily="2" charset="-122"/>
              </a:rPr>
              <a:t>Develop more robust regulatory framework – the Singapore Example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BCA Green Mark Scheme (compulsory)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EDB Tender T26/2013 on Energy Efficiency 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itchFamily="2" charset="-122"/>
              </a:rPr>
              <a:t>Development of an Energy Efficiency framework for the real estate sector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New build (LEED/BEAM etc.) but more importantly in terms of;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Retrofitting old stock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itchFamily="2" charset="-122"/>
              </a:rPr>
              <a:t>Hong Kong as an innovation center and global leader in climate change mitigation and/or risk management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Development of an Energy Savings Guarantee Fund (cross border?)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Development of a Natural Catastrophe Fund (e.g., Public Private Partnership)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Supply Chain Carbon Risk Management – It’s not just Guangdong’s problem</a:t>
            </a:r>
            <a:endParaRPr lang="en-US" altLang="zh-CN" sz="2000" dirty="0" smtClean="0">
              <a:latin typeface="Calibri" panose="020F0502020204030204" pitchFamily="34" charset="0"/>
              <a:ea typeface="宋体" pitchFamily="2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itchFamily="2" charset="-122"/>
              </a:rPr>
              <a:t>Natural Catastrophe Analytics </a:t>
            </a:r>
            <a:endParaRPr lang="en-US" altLang="zh-CN" sz="1600" dirty="0" smtClean="0">
              <a:latin typeface="Calibri" panose="020F0502020204030204" pitchFamily="34" charset="0"/>
              <a:ea typeface="宋体" pitchFamily="2" charset="-122"/>
            </a:endParaRPr>
          </a:p>
          <a:p>
            <a:pPr>
              <a:spcBef>
                <a:spcPts val="600"/>
              </a:spcBef>
            </a:pPr>
            <a:endParaRPr lang="en-US" altLang="zh-CN" sz="1600" dirty="0" smtClean="0">
              <a:ea typeface="宋体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039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Need for a “White 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Mouse</a:t>
            </a:r>
            <a:r>
              <a:rPr 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”</a:t>
            </a:r>
            <a:endParaRPr lang="en-US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>
                <a:latin typeface="Calibri" panose="020F0502020204030204" pitchFamily="34" charset="0"/>
              </a:rPr>
              <a:t>Energy </a:t>
            </a:r>
            <a:r>
              <a:rPr lang="en-US" sz="2000" dirty="0">
                <a:latin typeface="Calibri" panose="020F0502020204030204" pitchFamily="34" charset="0"/>
              </a:rPr>
              <a:t>efficiency is good business for real </a:t>
            </a:r>
            <a:r>
              <a:rPr lang="en-US" sz="2000" dirty="0" smtClean="0">
                <a:latin typeface="Calibri" panose="020F0502020204030204" pitchFamily="34" charset="0"/>
              </a:rPr>
              <a:t>estate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Urban </a:t>
            </a:r>
            <a:r>
              <a:rPr lang="en-US" sz="1800" dirty="0">
                <a:latin typeface="Calibri" panose="020F0502020204030204" pitchFamily="34" charset="0"/>
              </a:rPr>
              <a:t>Land </a:t>
            </a:r>
            <a:r>
              <a:rPr lang="en-US" sz="1800" dirty="0" smtClean="0">
                <a:latin typeface="Calibri" panose="020F0502020204030204" pitchFamily="34" charset="0"/>
              </a:rPr>
              <a:t>Institute Green Print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Asia Society/ULI/PCSI</a:t>
            </a: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dirty="0">
                <a:latin typeface="Calibri" panose="020F0502020204030204" pitchFamily="34" charset="0"/>
              </a:rPr>
              <a:t>The need for better analytics </a:t>
            </a:r>
            <a:r>
              <a:rPr lang="en-US" sz="2000" dirty="0" smtClean="0">
                <a:latin typeface="Calibri" panose="020F0502020204030204" pitchFamily="34" charset="0"/>
              </a:rPr>
              <a:t>around climate change, natural </a:t>
            </a:r>
            <a:r>
              <a:rPr lang="en-US" sz="2000" dirty="0">
                <a:latin typeface="Calibri" panose="020F0502020204030204" pitchFamily="34" charset="0"/>
              </a:rPr>
              <a:t>catastrophes and energy efficiency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Natural catastrophe (Aon Benfield)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Energy efficiency and the (Hong Kong) built environment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Calibri" panose="020F0502020204030204" pitchFamily="34" charset="0"/>
              </a:rPr>
              <a:t>The need for credit default insurance in a “shared savings” </a:t>
            </a:r>
            <a:r>
              <a:rPr lang="en-US" sz="2000" dirty="0" smtClean="0">
                <a:latin typeface="Calibri" panose="020F0502020204030204" pitchFamily="34" charset="0"/>
              </a:rPr>
              <a:t>financing model</a:t>
            </a:r>
            <a:endParaRPr lang="en-US" sz="20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dirty="0" smtClean="0">
                <a:latin typeface="Calibri" panose="020F0502020204030204" pitchFamily="34" charset="0"/>
              </a:rPr>
              <a:t>Government and the private sector (financial services, real estate) work towards a common goal of enhancing  livability for citizens in the age of climate change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latin typeface="Calibri" panose="020F0502020204030204" pitchFamily="34" charset="0"/>
              </a:rPr>
              <a:t>Who’s the “White Mouse”?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8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350520"/>
            <a:ext cx="8915400" cy="520700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FF0000"/>
                </a:solidFill>
                <a:ea typeface="宋体" pitchFamily="2" charset="-122"/>
              </a:rPr>
              <a:t>Contact List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915400" cy="5105400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200" b="1" dirty="0" smtClean="0">
                <a:ea typeface="宋体" pitchFamily="2" charset="-122"/>
              </a:rPr>
              <a:t>James A. Maguire                                                               Janice Sang</a:t>
            </a:r>
            <a:r>
              <a:rPr lang="en-US" altLang="zh-CN" sz="1200" dirty="0" smtClean="0">
                <a:ea typeface="宋体" pitchFamily="2" charset="-122"/>
              </a:rPr>
              <a:t/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Regional Managing Director, Asia   		        Associate Director, North Asia</a:t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Construction, Power &amp; Infrastructure Specialty	        Construction, Power &amp; Infrastructure Specialty </a:t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+852.2862.4293			        +852.2862.4275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200" dirty="0" smtClean="0">
                <a:solidFill>
                  <a:srgbClr val="0083A9"/>
                </a:solidFill>
                <a:ea typeface="宋体" pitchFamily="2" charset="-122"/>
                <a:hlinkClick r:id="rId2"/>
              </a:rPr>
              <a:t>james.maguire@aon.com</a:t>
            </a:r>
            <a:r>
              <a:rPr lang="en-US" altLang="zh-CN" sz="1200" dirty="0" smtClean="0">
                <a:solidFill>
                  <a:srgbClr val="0083A9"/>
                </a:solidFill>
                <a:ea typeface="宋体" pitchFamily="2" charset="-122"/>
              </a:rPr>
              <a:t>                                                    </a:t>
            </a:r>
            <a:r>
              <a:rPr lang="en-US" altLang="zh-CN" sz="1200" dirty="0" smtClean="0">
                <a:ea typeface="宋体" pitchFamily="2" charset="-122"/>
                <a:hlinkClick r:id="rId3"/>
              </a:rPr>
              <a:t>janice.sang@aon.com</a:t>
            </a:r>
          </a:p>
          <a:p>
            <a:pPr marL="0" indent="0">
              <a:lnSpc>
                <a:spcPct val="125000"/>
              </a:lnSpc>
              <a:buFontTx/>
              <a:buNone/>
            </a:pPr>
            <a:endParaRPr lang="en-US" altLang="zh-CN" sz="1200" dirty="0" smtClean="0">
              <a:ea typeface="宋体" pitchFamily="2" charset="-122"/>
              <a:hlinkClick r:id="rId3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Brian DeBruin                                                                     </a:t>
            </a:r>
            <a:r>
              <a:rPr lang="en-US" altLang="zh-CN" sz="1200" dirty="0" smtClean="0">
                <a:ea typeface="宋体" pitchFamily="2" charset="-122"/>
              </a:rPr>
              <a:t/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Regional  Director,  North Asia		        </a:t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Construction, Power &amp; Infrastructure Specialty</a:t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+852.2862.4296			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200" dirty="0" smtClean="0">
                <a:solidFill>
                  <a:srgbClr val="0083A9"/>
                </a:solidFill>
                <a:ea typeface="宋体" pitchFamily="2" charset="-122"/>
                <a:hlinkClick r:id="rId3"/>
              </a:rPr>
              <a:t>brian.debruin@aon.com</a:t>
            </a:r>
          </a:p>
          <a:p>
            <a:pPr marL="0" indent="0">
              <a:lnSpc>
                <a:spcPct val="150000"/>
              </a:lnSpc>
              <a:buFontTx/>
              <a:buNone/>
            </a:pPr>
            <a:endParaRPr lang="en-US" sz="1200" b="1" dirty="0" smtClean="0"/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sz="1200" b="1" dirty="0" smtClean="0"/>
              <a:t>Xia Li  </a:t>
            </a:r>
            <a:r>
              <a:rPr lang="en-US" altLang="zh-CN" sz="1200" dirty="0" smtClean="0">
                <a:ea typeface="宋体" pitchFamily="2" charset="-122"/>
              </a:rPr>
              <a:t/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Senior Manager ,  North Asia		        </a:t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Construction, Power &amp; Infrastructure Specialty</a:t>
            </a:r>
            <a:br>
              <a:rPr lang="en-US" altLang="zh-CN" sz="1200" dirty="0" smtClean="0">
                <a:ea typeface="宋体" pitchFamily="2" charset="-122"/>
              </a:rPr>
            </a:br>
            <a:r>
              <a:rPr lang="en-US" altLang="zh-CN" sz="1200" dirty="0" smtClean="0">
                <a:ea typeface="宋体" pitchFamily="2" charset="-122"/>
              </a:rPr>
              <a:t>+852.2861.6638			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1200" dirty="0" smtClean="0">
                <a:solidFill>
                  <a:srgbClr val="0083A9"/>
                </a:solidFill>
                <a:ea typeface="宋体" pitchFamily="2" charset="-122"/>
                <a:hlinkClick r:id="rId3"/>
              </a:rPr>
              <a:t>xia.li@aon.com</a:t>
            </a:r>
          </a:p>
          <a:p>
            <a:pPr marL="0" indent="0">
              <a:lnSpc>
                <a:spcPct val="150000"/>
              </a:lnSpc>
              <a:buFontTx/>
              <a:buNone/>
            </a:pPr>
            <a:endParaRPr lang="en-US" altLang="zh-CN" sz="1200" dirty="0" smtClean="0">
              <a:solidFill>
                <a:srgbClr val="0083A9"/>
              </a:solidFill>
              <a:ea typeface="宋体" pitchFamily="2" charset="-122"/>
              <a:hlinkClick r:id="rId3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endParaRPr lang="en-US" altLang="zh-CN" sz="1200" dirty="0" smtClean="0">
              <a:ea typeface="宋体" pitchFamily="2" charset="-122"/>
              <a:hlinkClick r:id="rId3"/>
            </a:endParaRPr>
          </a:p>
          <a:p>
            <a:pPr marL="0" indent="0">
              <a:lnSpc>
                <a:spcPct val="125000"/>
              </a:lnSpc>
              <a:buFontTx/>
              <a:buNone/>
            </a:pPr>
            <a:endParaRPr lang="en-US" altLang="zh-CN" sz="1200" dirty="0" smtClean="0">
              <a:ea typeface="宋体" pitchFamily="2" charset="-122"/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7D1E6-AF85-41DA-95B5-3AB97D806938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6440944"/>
            <a:ext cx="55909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Construction, Power &amp; Infrastructure</a:t>
            </a:r>
            <a:r>
              <a:rPr lang="en-US" sz="700" b="1" baseline="0" dirty="0" smtClean="0">
                <a:solidFill>
                  <a:schemeClr val="tx1"/>
                </a:solidFill>
              </a:rPr>
              <a:t> Specialty</a:t>
            </a:r>
            <a:endParaRPr lang="en-US" sz="700" b="0" baseline="0" dirty="0" smtClean="0">
              <a:solidFill>
                <a:schemeClr val="bg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dirty="0" smtClean="0">
                <a:solidFill>
                  <a:srgbClr val="FF0000"/>
                </a:solidFill>
              </a:rPr>
              <a:t>Proprietary &amp;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dirty="0" smtClean="0"/>
              <a:t>Statement of Confidentiality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This document and all/any supporting papers (collectively known as “the Document”)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contain information which is confidential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/>
              <a:t>Aon plc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Accordingly, we trust you will understand this Document may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not be reproduced in any form and communicated to any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other person, firm or company without the prior written approval of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/>
              <a:t>Aon plc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In addition, unless otherwise agreed to in writing, this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Document remains at all times the property of </a:t>
            </a:r>
            <a:r>
              <a:rPr lang="en-US" b="1" dirty="0" smtClean="0"/>
              <a:t>Aon plc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and,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/>
              <a:t>Aon plc reserves the right to recover all copies of the Document.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A4A9D5-C0F4-4D03-9036-A9FD72439CC2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1067A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215900" y="5592763"/>
            <a:ext cx="19431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4000"/>
              </a:lnSpc>
              <a:spcAft>
                <a:spcPts val="1000"/>
              </a:spcAft>
            </a:pPr>
            <a:r>
              <a:rPr lang="en-US" sz="800" b="1" dirty="0">
                <a:solidFill>
                  <a:schemeClr val="bg1"/>
                </a:solidFill>
              </a:rPr>
              <a:t>Aon Risk Solutions</a:t>
            </a:r>
            <a:r>
              <a:rPr lang="en-US" sz="800" dirty="0">
                <a:solidFill>
                  <a:schemeClr val="bg1"/>
                </a:solidFill>
              </a:rPr>
              <a:t>  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28/F, Tower 1, Times Square, </a:t>
            </a:r>
            <a:r>
              <a:rPr lang="en-US" sz="800" dirty="0" smtClean="0">
                <a:solidFill>
                  <a:schemeClr val="bg1"/>
                </a:solidFill>
              </a:rPr>
              <a:t/>
            </a:r>
            <a:br>
              <a:rPr lang="en-US" sz="800" dirty="0" smtClean="0">
                <a:solidFill>
                  <a:schemeClr val="bg1"/>
                </a:solidFill>
              </a:rPr>
            </a:br>
            <a:r>
              <a:rPr lang="en-US" sz="800" dirty="0" smtClean="0">
                <a:solidFill>
                  <a:schemeClr val="bg1"/>
                </a:solidFill>
              </a:rPr>
              <a:t>1 </a:t>
            </a:r>
            <a:r>
              <a:rPr lang="en-US" sz="800" dirty="0">
                <a:solidFill>
                  <a:schemeClr val="bg1"/>
                </a:solidFill>
              </a:rPr>
              <a:t>Matheson Street, Causeway Bay  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Hong Kong</a:t>
            </a:r>
          </a:p>
          <a:p>
            <a:pPr>
              <a:lnSpc>
                <a:spcPct val="104000"/>
              </a:lnSpc>
              <a:spcAft>
                <a:spcPts val="1000"/>
              </a:spcAft>
            </a:pPr>
            <a:r>
              <a:rPr lang="en-US" sz="800" b="1" dirty="0">
                <a:solidFill>
                  <a:srgbClr val="FFFFFF"/>
                </a:solidFill>
              </a:rPr>
              <a:t>www.aon.com</a:t>
            </a:r>
            <a:endParaRPr lang="en-US" sz="1800" dirty="0"/>
          </a:p>
        </p:txBody>
      </p:sp>
      <p:pic>
        <p:nvPicPr>
          <p:cNvPr id="48133" name="Picture 7"/>
          <p:cNvPicPr>
            <a:picLocks noChangeAspect="1" noChangeArrowheads="1"/>
          </p:cNvPicPr>
          <p:nvPr/>
        </p:nvPicPr>
        <p:blipFill>
          <a:blip r:embed="rId2" cstate="print"/>
          <a:srcRect l="7286" t="14815" r="7674" b="9877"/>
          <a:stretch>
            <a:fillRect/>
          </a:stretch>
        </p:blipFill>
        <p:spPr bwMode="auto">
          <a:xfrm>
            <a:off x="219075" y="4910138"/>
            <a:ext cx="10477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95300" y="1201809"/>
            <a:ext cx="8915400" cy="4671853"/>
          </a:xfrm>
        </p:spPr>
        <p:txBody>
          <a:bodyPr/>
          <a:lstStyle/>
          <a:p>
            <a:pPr marL="457200" indent="-457200" eaLnBrk="1" hangingPunct="1">
              <a:spcAft>
                <a:spcPts val="1500"/>
              </a:spcAft>
              <a:buClr>
                <a:srgbClr val="17375E"/>
              </a:buClr>
              <a:buFont typeface="Calibri" pitchFamily="34" charset="0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Is Climate Change a Big Deal?</a:t>
            </a:r>
          </a:p>
          <a:p>
            <a:pPr marL="457200" indent="-457200" eaLnBrk="1" hangingPunct="1">
              <a:spcAft>
                <a:spcPts val="1500"/>
              </a:spcAft>
              <a:buClr>
                <a:srgbClr val="17375E"/>
              </a:buClr>
              <a:buFont typeface="Calibri" pitchFamily="34" charset="0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Hong Kong’s Experience with Typhoons?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17375E"/>
              </a:buClr>
              <a:buFont typeface="Calibri" pitchFamily="34" charset="0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The Role for Energy Efficiency in Hong Kong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17375E"/>
              </a:buClr>
              <a:buFont typeface="Calibri" pitchFamily="34" charset="0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Concluding Thoughts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17375E"/>
              </a:buClr>
              <a:buFont typeface="Calibri" pitchFamily="34" charset="0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ctionDividerOutliner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2014538"/>
            <a:ext cx="9906000" cy="2828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2457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ltGray">
          <a:xfrm>
            <a:off x="0" y="2067477"/>
            <a:ext cx="7034212" cy="1484105"/>
          </a:xfrm>
          <a:prstGeom prst="rect">
            <a:avLst/>
          </a:prstGeom>
          <a:solidFill>
            <a:srgbClr val="0057A6"/>
          </a:solidFill>
          <a:ln w="9525">
            <a:noFill/>
            <a:miter lim="800000"/>
            <a:headEnd/>
            <a:tailEnd/>
          </a:ln>
        </p:spPr>
        <p:txBody>
          <a:bodyPr wrap="none" lIns="90736" tIns="45368" rIns="90736" bIns="45368" anchor="ctr"/>
          <a:lstStyle/>
          <a:p>
            <a:pPr defTabSz="908050"/>
            <a:endParaRPr lang="en-US" sz="2000" dirty="0"/>
          </a:p>
        </p:txBody>
      </p:sp>
      <p:sp>
        <p:nvSpPr>
          <p:cNvPr id="2458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ltGray">
          <a:xfrm>
            <a:off x="0" y="2054225"/>
            <a:ext cx="2828925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36" tIns="45368" rIns="90736" bIns="45368" anchor="ctr"/>
          <a:lstStyle/>
          <a:p>
            <a:pPr defTabSz="908050"/>
            <a:endParaRPr lang="en-US" sz="2000" dirty="0"/>
          </a:p>
        </p:txBody>
      </p:sp>
      <p:sp>
        <p:nvSpPr>
          <p:cNvPr id="24581" name="SectionDivider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1381" y="2382769"/>
            <a:ext cx="6613731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2351" rIns="84705" bIns="42351"/>
          <a:lstStyle/>
          <a:p>
            <a:pPr defTabSz="939800">
              <a:lnSpc>
                <a:spcPct val="90000"/>
              </a:lnSpc>
            </a:pPr>
            <a:r>
              <a:rPr lang="en-GB" sz="2000" b="1" dirty="0" smtClean="0">
                <a:solidFill>
                  <a:srgbClr val="FFFFFF"/>
                </a:solidFill>
              </a:rPr>
              <a:t>Is Climate Change a Big Deal?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7D1E6-AF85-41DA-95B5-3AB97D80693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6440944"/>
            <a:ext cx="55909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Construction, Power &amp; Infrastructure</a:t>
            </a:r>
            <a:r>
              <a:rPr lang="en-US" sz="700" b="1" baseline="0" dirty="0" smtClean="0">
                <a:solidFill>
                  <a:schemeClr val="tx1"/>
                </a:solidFill>
              </a:rPr>
              <a:t> Specialty</a:t>
            </a:r>
            <a:endParaRPr lang="en-US" sz="700" b="0" baseline="0" dirty="0" smtClean="0">
              <a:solidFill>
                <a:schemeClr val="bg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dirty="0" smtClean="0">
                <a:solidFill>
                  <a:srgbClr val="FF0000"/>
                </a:solidFill>
              </a:rPr>
              <a:t>Proprietary &amp; Confidential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200"/>
              </a:lnSpc>
            </a:pPr>
            <a:r>
              <a:rPr 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2013 Catastrophe Summary – Surprisingly Normal </a:t>
            </a:r>
            <a:endParaRPr lang="en-US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</a:rPr>
              <a:t>Total number of natural disaster events: </a:t>
            </a:r>
            <a:r>
              <a:rPr lang="en-US" sz="1600" dirty="0" smtClean="0">
                <a:latin typeface="Calibri" panose="020F0502020204030204" pitchFamily="34" charset="0"/>
              </a:rPr>
              <a:t>296</a:t>
            </a:r>
            <a:endParaRPr lang="en-US" sz="1600" dirty="0">
              <a:latin typeface="Calibri" panose="020F0502020204030204" pitchFamily="34" charset="0"/>
            </a:endParaRPr>
          </a:p>
          <a:p>
            <a:pPr lvl="1">
              <a:buFont typeface="Arial" pitchFamily="34" charset="0"/>
              <a:buChar char="–"/>
            </a:pPr>
            <a:r>
              <a:rPr lang="en-US" sz="1600" dirty="0">
                <a:latin typeface="Calibri" panose="020F0502020204030204" pitchFamily="34" charset="0"/>
              </a:rPr>
              <a:t>Natural disaster event is one causing at least an economic loss of USD50 million, insured loss of USD 25 million, ten fatalities or 2,000 homeless or displaced</a:t>
            </a:r>
          </a:p>
          <a:p>
            <a:pPr lvl="1">
              <a:buFont typeface="Arial" pitchFamily="34" charset="0"/>
              <a:buChar char="–"/>
            </a:pPr>
            <a:r>
              <a:rPr lang="en-US" sz="1600" dirty="0">
                <a:latin typeface="Calibri" panose="020F0502020204030204" pitchFamily="34" charset="0"/>
              </a:rPr>
              <a:t>Above the </a:t>
            </a:r>
            <a:r>
              <a:rPr lang="en-US" sz="1600" dirty="0" smtClean="0">
                <a:latin typeface="Calibri" panose="020F0502020204030204" pitchFamily="34" charset="0"/>
              </a:rPr>
              <a:t>2002-2012 </a:t>
            </a:r>
            <a:r>
              <a:rPr lang="en-US" sz="1600" dirty="0">
                <a:latin typeface="Calibri" panose="020F0502020204030204" pitchFamily="34" charset="0"/>
              </a:rPr>
              <a:t>average of </a:t>
            </a:r>
            <a:r>
              <a:rPr lang="en-US" sz="1600" dirty="0" smtClean="0">
                <a:latin typeface="Calibri" panose="020F0502020204030204" pitchFamily="34" charset="0"/>
              </a:rPr>
              <a:t>259</a:t>
            </a:r>
            <a:endParaRPr lang="en-US" sz="1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</a:rPr>
              <a:t>Overall economic losses: US$192 billion</a:t>
            </a:r>
          </a:p>
          <a:p>
            <a:pPr lvl="1">
              <a:buFont typeface="Arial" pitchFamily="34" charset="0"/>
              <a:buChar char="–"/>
            </a:pPr>
            <a:r>
              <a:rPr lang="en-US" sz="1600" dirty="0" smtClean="0">
                <a:latin typeface="Calibri" panose="020F0502020204030204" pitchFamily="34" charset="0"/>
              </a:rPr>
              <a:t>4% below the 10 year average of US$200 billion</a:t>
            </a:r>
          </a:p>
          <a:p>
            <a:pPr lvl="1">
              <a:buFont typeface="Arial" pitchFamily="34" charset="0"/>
              <a:buChar char="–"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</a:rPr>
              <a:t>Total insured losses: US$45 billion</a:t>
            </a:r>
          </a:p>
          <a:p>
            <a:pPr lvl="1">
              <a:buFont typeface="Arial" pitchFamily="34" charset="0"/>
              <a:buChar char="–"/>
            </a:pPr>
            <a:r>
              <a:rPr lang="en-US" sz="1600" dirty="0" smtClean="0">
                <a:latin typeface="Calibri" panose="020F0502020204030204" pitchFamily="34" charset="0"/>
              </a:rPr>
              <a:t>Lowest since 2009 and down from US$72 billion in 2012</a:t>
            </a:r>
          </a:p>
          <a:p>
            <a:pPr lvl="1">
              <a:buFont typeface="Arial" pitchFamily="34" charset="0"/>
              <a:buChar char="–"/>
            </a:pPr>
            <a:r>
              <a:rPr lang="en-US" sz="1600" dirty="0" smtClean="0">
                <a:latin typeface="Calibri" panose="020F0502020204030204" pitchFamily="34" charset="0"/>
              </a:rPr>
              <a:t>22% below the 2002-2012 average of US$58 billion</a:t>
            </a:r>
            <a:endParaRPr lang="en-US" sz="1600" dirty="0">
              <a:latin typeface="Calibri" panose="020F0502020204030204" pitchFamily="34" charset="0"/>
            </a:endParaRPr>
          </a:p>
          <a:p>
            <a:pPr lvl="1">
              <a:buFont typeface="Arial" pitchFamily="34" charset="0"/>
              <a:buChar char="–"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</a:rPr>
              <a:t>2013 tracked well with long term averages –  where’s the “new normal” </a:t>
            </a:r>
            <a:r>
              <a:rPr lang="en-US" sz="1600" dirty="0" smtClean="0"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</a:rPr>
              <a:t>Global events in 2013 were heavily concentrated in Europe and Asia</a:t>
            </a:r>
          </a:p>
          <a:p>
            <a:pPr lvl="1">
              <a:buFont typeface="Arial" pitchFamily="34" charset="0"/>
              <a:buChar char="–"/>
            </a:pPr>
            <a:r>
              <a:rPr lang="en-US" sz="1600" dirty="0" smtClean="0">
                <a:latin typeface="Calibri" panose="020F0502020204030204" pitchFamily="34" charset="0"/>
              </a:rPr>
              <a:t>“Super” Typhoon Haiyan (</a:t>
            </a:r>
            <a:r>
              <a:rPr lang="en-US" sz="1600" dirty="0" smtClean="0">
                <a:latin typeface="Calibri" panose="020F0502020204030204" pitchFamily="34" charset="0"/>
                <a:hlinkClick r:id="rId2"/>
              </a:rPr>
              <a:t>maximum </a:t>
            </a:r>
            <a:r>
              <a:rPr lang="en-US" sz="1600" dirty="0">
                <a:latin typeface="Calibri" panose="020F0502020204030204" pitchFamily="34" charset="0"/>
                <a:hlinkClick r:id="rId2"/>
              </a:rPr>
              <a:t>sustained 1-minute surface winds</a:t>
            </a:r>
            <a:r>
              <a:rPr lang="en-US" sz="1600" dirty="0">
                <a:latin typeface="Calibri" panose="020F0502020204030204" pitchFamily="34" charset="0"/>
              </a:rPr>
              <a:t> of at least 150 </a:t>
            </a:r>
            <a:r>
              <a:rPr lang="en-US" sz="1600" dirty="0" smtClean="0">
                <a:latin typeface="Calibri" panose="020F0502020204030204" pitchFamily="34" charset="0"/>
              </a:rPr>
              <a:t>mph)</a:t>
            </a:r>
          </a:p>
          <a:p>
            <a:pPr lvl="1">
              <a:buFont typeface="Arial" pitchFamily="34" charset="0"/>
              <a:buChar char="–"/>
            </a:pPr>
            <a:r>
              <a:rPr lang="en-US" sz="1600" dirty="0" smtClean="0">
                <a:latin typeface="Calibri" panose="020F0502020204030204" pitchFamily="34" charset="0"/>
              </a:rPr>
              <a:t>Estimated economic loss may approach US$15 billion – close to 700,000 displaced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lvl="1" indent="0">
              <a:buNone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lvl="1">
              <a:buFont typeface="Arial" pitchFamily="34" charset="0"/>
              <a:buChar char="–"/>
            </a:pPr>
            <a:endParaRPr lang="en-US" sz="1600" dirty="0"/>
          </a:p>
          <a:p>
            <a:pPr>
              <a:buFont typeface="Arial" pitchFamily="34" charset="0"/>
              <a:buChar char="–"/>
            </a:pPr>
            <a:endParaRPr 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6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Super Typhoon Haiyan, Philippines was not normal</a:t>
            </a:r>
            <a:endParaRPr lang="en-US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917" y="1080655"/>
            <a:ext cx="5706269" cy="377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8145" y="5011387"/>
            <a:ext cx="7695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</a:rPr>
              <a:t>The U.S. Military Joint Typhoon Warning Center details: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</a:rPr>
              <a:t>Sustained Winds:	194 mph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</a:rPr>
              <a:t>Gusts:		236 mph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</a:rPr>
              <a:t>Storm surge of 7 meters (23 feet)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9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ctionDividerOutliner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2014538"/>
            <a:ext cx="9906000" cy="2828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584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ltGray">
          <a:xfrm>
            <a:off x="0" y="2345635"/>
            <a:ext cx="7034212" cy="1285461"/>
          </a:xfrm>
          <a:prstGeom prst="rect">
            <a:avLst/>
          </a:prstGeom>
          <a:solidFill>
            <a:srgbClr val="0057A6"/>
          </a:solidFill>
          <a:ln w="9525">
            <a:noFill/>
            <a:miter lim="800000"/>
            <a:headEnd/>
            <a:tailEnd/>
          </a:ln>
        </p:spPr>
        <p:txBody>
          <a:bodyPr wrap="none" lIns="90736" tIns="45368" rIns="90736" bIns="45368" anchor="ctr"/>
          <a:lstStyle/>
          <a:p>
            <a:pPr defTabSz="908050"/>
            <a:endParaRPr lang="en-US" sz="2000" dirty="0"/>
          </a:p>
        </p:txBody>
      </p:sp>
      <p:sp>
        <p:nvSpPr>
          <p:cNvPr id="3584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ltGray">
          <a:xfrm>
            <a:off x="0" y="2054225"/>
            <a:ext cx="2828925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36" tIns="45368" rIns="90736" bIns="45368" anchor="ctr"/>
          <a:lstStyle/>
          <a:p>
            <a:pPr defTabSz="908050"/>
            <a:endParaRPr lang="en-US" sz="2000" dirty="0"/>
          </a:p>
        </p:txBody>
      </p:sp>
      <p:sp>
        <p:nvSpPr>
          <p:cNvPr id="35845" name="SectionDivider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7643" y="2408349"/>
            <a:ext cx="7038920" cy="206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2351" rIns="84705" bIns="42351"/>
          <a:lstStyle/>
          <a:p>
            <a:pPr defTabSz="939800">
              <a:lnSpc>
                <a:spcPct val="90000"/>
              </a:lnSpc>
            </a:pPr>
            <a:r>
              <a:rPr lang="en-GB" sz="2000" b="1" dirty="0" smtClean="0">
                <a:solidFill>
                  <a:srgbClr val="FFFFFF"/>
                </a:solidFill>
              </a:rPr>
              <a:t>Hong Kong’s Experience with Typhoons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7D1E6-AF85-41DA-95B5-3AB97D80693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6440944"/>
            <a:ext cx="55909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Construction, Power &amp; Infrastructure</a:t>
            </a:r>
            <a:r>
              <a:rPr lang="en-US" sz="700" b="1" baseline="0" dirty="0" smtClean="0">
                <a:solidFill>
                  <a:schemeClr val="tx1"/>
                </a:solidFill>
              </a:rPr>
              <a:t> Specialty</a:t>
            </a:r>
            <a:endParaRPr lang="en-US" sz="700" b="0" baseline="0" dirty="0" smtClean="0">
              <a:solidFill>
                <a:schemeClr val="bg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dirty="0" smtClean="0">
                <a:solidFill>
                  <a:srgbClr val="FF0000"/>
                </a:solidFill>
              </a:rPr>
              <a:t>Proprietary &amp; Confidential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3515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315" y="473647"/>
            <a:ext cx="8451850" cy="361033"/>
          </a:xfrm>
          <a:noFill/>
        </p:spPr>
        <p:txBody>
          <a:bodyPr/>
          <a:lstStyle/>
          <a:p>
            <a:r>
              <a:rPr lang="en-US" altLang="zh-CN" sz="2200" b="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Hong Kong’s Experience with Typhoons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62876"/>
            <a:ext cx="8915400" cy="49514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itchFamily="2" charset="-122"/>
              </a:rPr>
              <a:t>Great Typhoon of 1937:  11,000 deaths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Typhoon Wanda:  September 1, 1962. 130 deaths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Sustained winds:	90 mph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Gusts:		160 mph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itchFamily="2" charset="-122"/>
              </a:rPr>
              <a:t>Typhoon Rose:  August 16/17, 1971. 110 deaths.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Sustained winds:	NA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Gusts:		139 mph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Typhoon Ellen:	1983. 10 dead, 26 ships lost at sea.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Sustained winds:	106 mph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Gusts:		147 mph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itchFamily="2" charset="-122"/>
              </a:rPr>
              <a:t>Typhoon York/Sam:	August and September 1999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Sustained winds:	94 mph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Gusts:		145 mph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itchFamily="2" charset="-122"/>
              </a:rPr>
              <a:t>Typhoon Sam produced 616.5 mm (24.27”) rainfall – greatest quantum in Hong Kong 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379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3" t="23019" r="34410" b="20037"/>
          <a:stretch/>
        </p:blipFill>
        <p:spPr bwMode="auto">
          <a:xfrm>
            <a:off x="1662876" y="1076697"/>
            <a:ext cx="5778500" cy="534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8140" y="427512"/>
            <a:ext cx="8847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</a:rPr>
              <a:t>Typhoon Usagi – The Great Near Miss ?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	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06716-EB17-470B-90AB-57BDBEDCB2D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1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ctionDividerOutliner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2014538"/>
            <a:ext cx="9906000" cy="2828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dirty="0"/>
          </a:p>
        </p:txBody>
      </p:sp>
      <p:sp>
        <p:nvSpPr>
          <p:cNvPr id="3584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ltGray">
          <a:xfrm>
            <a:off x="0" y="2345635"/>
            <a:ext cx="7034212" cy="1285461"/>
          </a:xfrm>
          <a:prstGeom prst="rect">
            <a:avLst/>
          </a:prstGeom>
          <a:solidFill>
            <a:srgbClr val="0057A6"/>
          </a:solidFill>
          <a:ln w="9525">
            <a:noFill/>
            <a:miter lim="800000"/>
            <a:headEnd/>
            <a:tailEnd/>
          </a:ln>
        </p:spPr>
        <p:txBody>
          <a:bodyPr wrap="none" lIns="90736" tIns="45368" rIns="90736" bIns="45368" anchor="ctr"/>
          <a:lstStyle/>
          <a:p>
            <a:pPr defTabSz="908050"/>
            <a:endParaRPr lang="en-US" sz="2000" dirty="0"/>
          </a:p>
        </p:txBody>
      </p:sp>
      <p:sp>
        <p:nvSpPr>
          <p:cNvPr id="3584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ltGray">
          <a:xfrm>
            <a:off x="0" y="2054225"/>
            <a:ext cx="2828925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736" tIns="45368" rIns="90736" bIns="45368" anchor="ctr"/>
          <a:lstStyle/>
          <a:p>
            <a:pPr defTabSz="908050"/>
            <a:endParaRPr lang="en-US" sz="2000" dirty="0"/>
          </a:p>
        </p:txBody>
      </p:sp>
      <p:sp>
        <p:nvSpPr>
          <p:cNvPr id="35845" name="SectionDivider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7643" y="2408349"/>
            <a:ext cx="7038920" cy="206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2351" rIns="84705" bIns="42351"/>
          <a:lstStyle/>
          <a:p>
            <a:pPr defTabSz="939800">
              <a:lnSpc>
                <a:spcPct val="90000"/>
              </a:lnSpc>
            </a:pPr>
            <a:r>
              <a:rPr lang="en-GB" sz="2000" b="1" dirty="0" smtClean="0">
                <a:solidFill>
                  <a:srgbClr val="FFFFFF"/>
                </a:solidFill>
              </a:rPr>
              <a:t>The Role for Energy Efficiency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7D1E6-AF85-41DA-95B5-3AB97D80693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6440944"/>
            <a:ext cx="5590903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Construction, Power &amp; Infrastructure</a:t>
            </a:r>
            <a:r>
              <a:rPr lang="en-US" sz="700" b="1" baseline="0" dirty="0" smtClean="0">
                <a:solidFill>
                  <a:schemeClr val="tx1"/>
                </a:solidFill>
              </a:rPr>
              <a:t> Specialty</a:t>
            </a:r>
            <a:endParaRPr lang="en-US" sz="700" b="0" baseline="0" dirty="0" smtClean="0">
              <a:solidFill>
                <a:schemeClr val="bg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dirty="0" smtClean="0">
                <a:solidFill>
                  <a:srgbClr val="FF0000"/>
                </a:solidFill>
              </a:rPr>
              <a:t>Proprietary &amp; Confidential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5050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N"/>
  <p:tag name="MMCOA_FOLLOWMASTERBACKGROUND" val="Y"/>
  <p:tag name="MMCOA_FORCESCHEME" val="N"/>
  <p:tag name="MMCOA_SLIDECOLOURSCHEME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32"/>
  <p:tag name="MMCOA_FONTSIZE_M" val="32"/>
  <p:tag name="MMCOA_FONTSIZE_S" val="32"/>
  <p:tag name="MMCOA_POSITION_L" val="248.75;238.75;136.125;466.125"/>
  <p:tag name="MMCOA_POSITION_M" val="248.75;238.75;136.125;466.125"/>
  <p:tag name="MMCOA_POSITION_S" val="248.75;238.75;136.125;466.125"/>
  <p:tag name="MMCOA_HIDEONCOLOUR" val="N"/>
  <p:tag name="MMCOA_HIDEONWHITE" val="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N"/>
  <p:tag name="MMCOA_FOLLOWMASTERBACKGROUND" val="Y"/>
  <p:tag name="MMCOA_FORCESCHEME" val="N"/>
  <p:tag name="MMCOA_SLIDECOLOURSCHEME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2"/>
  <p:tag name="MMCOA_FONTSIZE_M" val="12"/>
  <p:tag name="MMCOA_FONTSIZE_S" val="12"/>
  <p:tag name="MMCOA_POSITION_L" val="0;158.625;222.75;756"/>
  <p:tag name="MMCOA_POSITION_M" val="0;158.625;222.75;756"/>
  <p:tag name="MMCOA_POSITION_S" val="0;158.625;222.75;756"/>
  <p:tag name="MMCOA_HIDEONCOLOUR" val="N"/>
  <p:tag name="MMCOA_HIDEONWHITE" val="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20"/>
  <p:tag name="MMCOA_FONTSIZE_M" val="20"/>
  <p:tag name="MMCOA_FONTSIZE_S" val="20"/>
  <p:tag name="MMCOA_POSITION_L" val="219.25;161.75;215.875;536.75"/>
  <p:tag name="MMCOA_POSITION_M" val="219.25;161.75;215.875;536.75"/>
  <p:tag name="MMCOA_POSITION_S" val="219.25;161.75;215.875;536.75"/>
  <p:tag name="MMCOA_HIDEONCOLOUR" val="N"/>
  <p:tag name="MMCOA_HIDEONWHITE" val="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20"/>
  <p:tag name="MMCOA_FONTSIZE_M" val="20"/>
  <p:tag name="MMCOA_FONTSIZE_S" val="20"/>
  <p:tag name="MMCOA_POSITION_L" val="0;161.75;215.875;215.875"/>
  <p:tag name="MMCOA_POSITION_M" val="0;161.75;215.875;215.875"/>
  <p:tag name="MMCOA_POSITION_S" val="0;161.75;215.875;215.875"/>
  <p:tag name="MMCOA_HIDEONCOLOUR" val="N"/>
  <p:tag name="MMCOA_HIDEONWHITE" val="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32"/>
  <p:tag name="MMCOA_FONTSIZE_M" val="32"/>
  <p:tag name="MMCOA_FONTSIZE_S" val="32"/>
  <p:tag name="MMCOA_POSITION_L" val="248.75;238.75;136.125;466.125"/>
  <p:tag name="MMCOA_POSITION_M" val="248.75;238.75;136.125;466.125"/>
  <p:tag name="MMCOA_POSITION_S" val="248.75;238.75;136.125;466.125"/>
  <p:tag name="MMCOA_HIDEONCOLOUR" val="N"/>
  <p:tag name="MMCOA_HIDEONWHITE" val="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N"/>
  <p:tag name="MMCOA_FOLLOWMASTERBACKGROUND" val="Y"/>
  <p:tag name="MMCOA_FORCESCHEME" val="N"/>
  <p:tag name="MMCOA_SLIDECOLOURSCHEME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2"/>
  <p:tag name="MMCOA_FONTSIZE_M" val="12"/>
  <p:tag name="MMCOA_FONTSIZE_S" val="12"/>
  <p:tag name="MMCOA_POSITION_L" val="0;158.625;222.75;756"/>
  <p:tag name="MMCOA_POSITION_M" val="0;158.625;222.75;756"/>
  <p:tag name="MMCOA_POSITION_S" val="0;158.625;222.75;756"/>
  <p:tag name="MMCOA_HIDEONCOLOUR" val="N"/>
  <p:tag name="MMCOA_HIDEONWHITE" val="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20"/>
  <p:tag name="MMCOA_FONTSIZE_M" val="20"/>
  <p:tag name="MMCOA_FONTSIZE_S" val="20"/>
  <p:tag name="MMCOA_POSITION_L" val="219.25;161.75;215.875;536.75"/>
  <p:tag name="MMCOA_POSITION_M" val="219.25;161.75;215.875;536.75"/>
  <p:tag name="MMCOA_POSITION_S" val="219.25;161.75;215.875;536.75"/>
  <p:tag name="MMCOA_HIDEONCOLOUR" val="N"/>
  <p:tag name="MMCOA_HIDEONWHITE" val="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20"/>
  <p:tag name="MMCOA_FONTSIZE_M" val="20"/>
  <p:tag name="MMCOA_FONTSIZE_S" val="20"/>
  <p:tag name="MMCOA_POSITION_L" val="0;161.75;215.875;215.875"/>
  <p:tag name="MMCOA_POSITION_M" val="0;161.75;215.875;215.875"/>
  <p:tag name="MMCOA_POSITION_S" val="0;161.75;215.875;215.875"/>
  <p:tag name="MMCOA_HIDEONCOLOUR" val="N"/>
  <p:tag name="MMCOA_HIDEONWHITE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2"/>
  <p:tag name="MMCOA_FONTSIZE_M" val="12"/>
  <p:tag name="MMCOA_FONTSIZE_S" val="12"/>
  <p:tag name="MMCOA_POSITION_L" val="0;158.625;222.75;756"/>
  <p:tag name="MMCOA_POSITION_M" val="0;158.625;222.75;756"/>
  <p:tag name="MMCOA_POSITION_S" val="0;158.625;222.75;756"/>
  <p:tag name="MMCOA_HIDEONCOLOUR" val="N"/>
  <p:tag name="MMCOA_HIDEONWHITE" val="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32"/>
  <p:tag name="MMCOA_FONTSIZE_M" val="32"/>
  <p:tag name="MMCOA_FONTSIZE_S" val="32"/>
  <p:tag name="MMCOA_POSITION_L" val="248.75;238.75;136.125;466.125"/>
  <p:tag name="MMCOA_POSITION_M" val="248.75;238.75;136.125;466.125"/>
  <p:tag name="MMCOA_POSITION_S" val="248.75;238.75;136.125;466.125"/>
  <p:tag name="MMCOA_HIDEONCOLOUR" val="N"/>
  <p:tag name="MMCOA_HIDEONWHITE" val="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20"/>
  <p:tag name="MMCOA_FONTSIZE_M" val="20"/>
  <p:tag name="MMCOA_FONTSIZE_S" val="20"/>
  <p:tag name="MMCOA_POSITION_L" val="219.25;161.75;215.875;536.75"/>
  <p:tag name="MMCOA_POSITION_M" val="219.25;161.75;215.875;536.75"/>
  <p:tag name="MMCOA_POSITION_S" val="219.25;161.75;215.875;536.75"/>
  <p:tag name="MMCOA_HIDEONCOLOUR" val="N"/>
  <p:tag name="MMCOA_HIDEONWHITE" val="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20"/>
  <p:tag name="MMCOA_FONTSIZE_M" val="20"/>
  <p:tag name="MMCOA_FONTSIZE_S" val="20"/>
  <p:tag name="MMCOA_POSITION_L" val="0;161.75;215.875;215.875"/>
  <p:tag name="MMCOA_POSITION_M" val="0;161.75;215.875;215.875"/>
  <p:tag name="MMCOA_POSITION_S" val="0;161.75;215.875;215.875"/>
  <p:tag name="MMCOA_HIDEONCOLOUR" val="N"/>
  <p:tag name="MMCOA_HIDEONWHITE" val="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32"/>
  <p:tag name="MMCOA_FONTSIZE_M" val="32"/>
  <p:tag name="MMCOA_FONTSIZE_S" val="32"/>
  <p:tag name="MMCOA_POSITION_L" val="248.75;238.75;136.125;466.125"/>
  <p:tag name="MMCOA_POSITION_M" val="248.75;238.75;136.125;466.125"/>
  <p:tag name="MMCOA_POSITION_S" val="248.75;238.75;136.125;466.125"/>
  <p:tag name="MMCOA_HIDEONCOLOUR" val="N"/>
  <p:tag name="MMCOA_HIDEONWHITE" val="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N"/>
  <p:tag name="MMCOA_FOLLOWMASTERBACKGROUND" val="Y"/>
  <p:tag name="MMCOA_FORCESCHEME" val="N"/>
  <p:tag name="MMCOA_SLIDECOLOURSCHEME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2"/>
  <p:tag name="MMCOA_FONTSIZE_M" val="12"/>
  <p:tag name="MMCOA_FONTSIZE_S" val="12"/>
  <p:tag name="MMCOA_POSITION_L" val="0;158.625;222.75;756"/>
  <p:tag name="MMCOA_POSITION_M" val="0;158.625;222.75;756"/>
  <p:tag name="MMCOA_POSITION_S" val="0;158.625;222.75;756"/>
  <p:tag name="MMCOA_HIDEONCOLOUR" val="N"/>
  <p:tag name="MMCOA_HIDEONWHITE" val="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20"/>
  <p:tag name="MMCOA_FONTSIZE_M" val="20"/>
  <p:tag name="MMCOA_FONTSIZE_S" val="20"/>
  <p:tag name="MMCOA_POSITION_L" val="219.25;161.75;215.875;536.75"/>
  <p:tag name="MMCOA_POSITION_M" val="219.25;161.75;215.875;536.75"/>
  <p:tag name="MMCOA_POSITION_S" val="219.25;161.75;215.875;536.75"/>
  <p:tag name="MMCOA_HIDEONCOLOUR" val="N"/>
  <p:tag name="MMCOA_HIDEONWHITE" val="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20"/>
  <p:tag name="MMCOA_FONTSIZE_M" val="20"/>
  <p:tag name="MMCOA_FONTSIZE_S" val="20"/>
  <p:tag name="MMCOA_POSITION_L" val="0;161.75;215.875;215.875"/>
  <p:tag name="MMCOA_POSITION_M" val="0;161.75;215.875;215.875"/>
  <p:tag name="MMCOA_POSITION_S" val="0;161.75;215.875;215.875"/>
  <p:tag name="MMCOA_HIDEONCOLOUR" val="N"/>
  <p:tag name="MMCOA_HIDEONWHITE" val="N"/>
</p:tagLst>
</file>

<file path=ppt/theme/theme1.xml><?xml version="1.0" encoding="utf-8"?>
<a:theme xmlns:a="http://schemas.openxmlformats.org/drawingml/2006/main" name="Aon 2003 Powerpoint presentation">
  <a:themeElements>
    <a:clrScheme name="Aon 2003 Powerpoint presentation 2">
      <a:dk1>
        <a:srgbClr val="000000"/>
      </a:dk1>
      <a:lt1>
        <a:srgbClr val="FFFFFF"/>
      </a:lt1>
      <a:dk2>
        <a:srgbClr val="5EB6E4"/>
      </a:dk2>
      <a:lt2>
        <a:srgbClr val="4D4F53"/>
      </a:lt2>
      <a:accent1>
        <a:srgbClr val="D3CD8B"/>
      </a:accent1>
      <a:accent2>
        <a:srgbClr val="7AB800"/>
      </a:accent2>
      <a:accent3>
        <a:srgbClr val="FFFFFF"/>
      </a:accent3>
      <a:accent4>
        <a:srgbClr val="000000"/>
      </a:accent4>
      <a:accent5>
        <a:srgbClr val="E6E3C4"/>
      </a:accent5>
      <a:accent6>
        <a:srgbClr val="6EA600"/>
      </a:accent6>
      <a:hlink>
        <a:srgbClr val="00338D"/>
      </a:hlink>
      <a:folHlink>
        <a:srgbClr val="0083A9"/>
      </a:folHlink>
    </a:clrScheme>
    <a:fontScheme name="Aon 2003 Powerpoint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Aon 2003 Powerpoint presentation 1">
        <a:dk1>
          <a:srgbClr val="000000"/>
        </a:dk1>
        <a:lt1>
          <a:srgbClr val="FFFFFF"/>
        </a:lt1>
        <a:dk2>
          <a:srgbClr val="5EB6E4"/>
        </a:dk2>
        <a:lt2>
          <a:srgbClr val="4D4F53"/>
        </a:lt2>
        <a:accent1>
          <a:srgbClr val="C9CAC8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E1E1E0"/>
        </a:accent5>
        <a:accent6>
          <a:srgbClr val="6EA600"/>
        </a:accent6>
        <a:hlink>
          <a:srgbClr val="F0AB00"/>
        </a:hlink>
        <a:folHlink>
          <a:srgbClr val="D3CD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n 2003 Powerpoint presentation 2">
        <a:dk1>
          <a:srgbClr val="000000"/>
        </a:dk1>
        <a:lt1>
          <a:srgbClr val="FFFFFF"/>
        </a:lt1>
        <a:dk2>
          <a:srgbClr val="5EB6E4"/>
        </a:dk2>
        <a:lt2>
          <a:srgbClr val="4D4F53"/>
        </a:lt2>
        <a:accent1>
          <a:srgbClr val="D3CD8B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E6E3C4"/>
        </a:accent5>
        <a:accent6>
          <a:srgbClr val="6EA600"/>
        </a:accent6>
        <a:hlink>
          <a:srgbClr val="00338D"/>
        </a:hlink>
        <a:folHlink>
          <a:srgbClr val="0083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Aon 2003 Powerpoint presentation</Template>
  <TotalTime>4339</TotalTime>
  <Words>1118</Words>
  <Application>Microsoft Office PowerPoint</Application>
  <PresentationFormat>A4 Paper (210x297 mm)</PresentationFormat>
  <Paragraphs>181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Aon 2003 Powerpoint presentation</vt:lpstr>
      <vt:lpstr>“A Change in the Weather:  Cities in the Age of Climate Change – Hong Kong”  Asia Society/Urban Land Institute Pacific Cities Sustainability Initiative - Second Annual Forum “Creating Resilient and Livable Cities”</vt:lpstr>
      <vt:lpstr>Agenda</vt:lpstr>
      <vt:lpstr>PowerPoint Presentation</vt:lpstr>
      <vt:lpstr>2013 Catastrophe Summary – Surprisingly Normal </vt:lpstr>
      <vt:lpstr>Super Typhoon Haiyan, Philippines was not normal</vt:lpstr>
      <vt:lpstr>PowerPoint Presentation</vt:lpstr>
      <vt:lpstr>Hong Kong’s Experience with Typhoons</vt:lpstr>
      <vt:lpstr>PowerPoint Presentation</vt:lpstr>
      <vt:lpstr>PowerPoint Presentation</vt:lpstr>
      <vt:lpstr>Hong Kong’s real estate sector must get more “efficient”</vt:lpstr>
      <vt:lpstr>Financial Risk Management Instruments - Energy Efficiency</vt:lpstr>
      <vt:lpstr>Financial Risk Management Instruments - Energy Savings Insurance</vt:lpstr>
      <vt:lpstr>PowerPoint Presentation</vt:lpstr>
      <vt:lpstr>Hong Kong, Climate Change and Creating a Resilient and Livable City</vt:lpstr>
      <vt:lpstr>Hong Kong, Climate Change and Creating a Resilient and Livable City</vt:lpstr>
      <vt:lpstr>The Need for a “White Mouse”</vt:lpstr>
      <vt:lpstr>Contact List</vt:lpstr>
      <vt:lpstr>PowerPoint Presentation</vt:lpstr>
      <vt:lpstr>PowerPoint Presentation</vt:lpstr>
    </vt:vector>
  </TitlesOfParts>
  <Company>Aon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londog</dc:creator>
  <cp:lastModifiedBy>James Maguire</cp:lastModifiedBy>
  <cp:revision>432</cp:revision>
  <cp:lastPrinted>2014-03-05T08:34:58Z</cp:lastPrinted>
  <dcterms:created xsi:type="dcterms:W3CDTF">2010-09-20T09:01:50Z</dcterms:created>
  <dcterms:modified xsi:type="dcterms:W3CDTF">2014-03-12T14:56:43Z</dcterms:modified>
</cp:coreProperties>
</file>