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6293" r:id="rId2"/>
  </p:sldMasterIdLst>
  <p:notesMasterIdLst>
    <p:notesMasterId r:id="rId18"/>
  </p:notesMasterIdLst>
  <p:handoutMasterIdLst>
    <p:handoutMasterId r:id="rId19"/>
  </p:handoutMasterIdLst>
  <p:sldIdLst>
    <p:sldId id="748" r:id="rId3"/>
    <p:sldId id="860" r:id="rId4"/>
    <p:sldId id="849" r:id="rId5"/>
    <p:sldId id="847" r:id="rId6"/>
    <p:sldId id="862" r:id="rId7"/>
    <p:sldId id="845" r:id="rId8"/>
    <p:sldId id="767" r:id="rId9"/>
    <p:sldId id="467" r:id="rId10"/>
    <p:sldId id="873" r:id="rId11"/>
    <p:sldId id="874" r:id="rId12"/>
    <p:sldId id="718" r:id="rId13"/>
    <p:sldId id="707" r:id="rId14"/>
    <p:sldId id="793" r:id="rId15"/>
    <p:sldId id="878" r:id="rId16"/>
    <p:sldId id="432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88"/>
    <a:srgbClr val="FFFF99"/>
    <a:srgbClr val="FFFFCC"/>
    <a:srgbClr val="FF6600"/>
    <a:srgbClr val="33CCFF"/>
    <a:srgbClr val="FF0000"/>
    <a:srgbClr val="CC6600"/>
    <a:srgbClr val="436CAF"/>
    <a:srgbClr val="FFFF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4" autoAdjust="0"/>
    <p:restoredTop sz="94533" autoAdjust="0"/>
  </p:normalViewPr>
  <p:slideViewPr>
    <p:cSldViewPr>
      <p:cViewPr>
        <p:scale>
          <a:sx n="70" d="100"/>
          <a:sy n="70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1284"/>
    </p:cViewPr>
  </p:sorterViewPr>
  <p:notesViewPr>
    <p:cSldViewPr>
      <p:cViewPr varScale="1">
        <p:scale>
          <a:sx n="44" d="100"/>
          <a:sy n="44" d="100"/>
        </p:scale>
        <p:origin x="-2478" y="-12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399936A-9FD9-4945-B9F3-D77ABF1D583E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0056BCD-E3A7-4E8C-A98B-905F8F3DD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A039955-C1C0-4414-8FEA-77B883B50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20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/>
          <a:lstStyle/>
          <a:p>
            <a:endParaRPr lang="en-SG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9" tIns="47780" rIns="95559" bIns="47780" anchor="b"/>
          <a:lstStyle/>
          <a:p>
            <a:pPr algn="r" defTabSz="936625"/>
            <a:fld id="{46F9FA30-6B61-4BD9-AC88-29D1BAD20DFD}" type="slidenum">
              <a:rPr lang="en-US" sz="1200">
                <a:latin typeface="Calibri" pitchFamily="34" charset="0"/>
              </a:rPr>
              <a:pPr algn="r" defTabSz="936625"/>
              <a:t>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9" tIns="47780" rIns="95559" bIns="47780" anchor="b"/>
          <a:lstStyle/>
          <a:p>
            <a:pPr algn="r" defTabSz="954088"/>
            <a:fld id="{696BDA0A-B546-44C1-B167-327D63ECA056}" type="slidenum">
              <a:rPr lang="en-US" sz="1200">
                <a:latin typeface="Arial" charset="0"/>
              </a:rPr>
              <a:pPr algn="r" defTabSz="954088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0937" cy="3722687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64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Kuala Lumpur Flood Mitigation Project</a:t>
            </a:r>
          </a:p>
        </p:txBody>
      </p:sp>
      <p:sp>
        <p:nvSpPr>
          <p:cNvPr id="146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A7171-6CB7-4623-BBC2-856E81C8B5B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Kuala Lumpur Flood Mitigation Project</a:t>
            </a:r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ACBB3-FF64-4E4E-8F4E-6E510120FD5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Kuala Lumpur Flood Mitigation Project</a:t>
            </a:r>
          </a:p>
        </p:txBody>
      </p:sp>
      <p:sp>
        <p:nvSpPr>
          <p:cNvPr id="148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0F24F-E9A2-4895-A60E-7044205CA24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Kuala Lumpur Flood Mitigation Project</a:t>
            </a:r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2FC6A-EF7F-4125-8A00-F89677E9897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8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Kuala Lumpur Flood Mitigation Project</a:t>
            </a:r>
          </a:p>
        </p:txBody>
      </p:sp>
      <p:sp>
        <p:nvSpPr>
          <p:cNvPr id="158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4F14A-6155-468A-B121-4A541F1088B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45B2F-0811-4A97-ADBA-3C6608935A68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42665-F079-4E40-AA50-66C301750061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4B15A-93FF-4057-82EC-19677FF1AA2D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A2FD-3B96-460E-B00D-5251D268F470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10EA-7241-4753-A215-1615FC809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5237-78D3-412D-B8E2-6D3AD8B047E2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C21A-15C1-4B3A-BE87-6FB48928B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CDA6-666C-4044-98A3-717E686950C3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DE59-5658-47BC-9305-A0CA27B09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FFEA-D698-4DFE-91CD-1EC7CCACD402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0568-4174-4F70-A112-7DF87620D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5926-6947-4FC6-8A7A-67CA597E8777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FF778-4BBD-4E0A-9B18-E4F33A37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4C1C-3FFF-465E-9612-EAC27C516AE5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18A7-43D4-482D-9E12-13DA7A8CB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E970-1B8D-49BC-A56F-018528A793EA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A6BC-6BBB-41AE-AF77-885AF32C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450FE08-268B-4680-8094-F792D05C59B6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C2410EA-7241-4753-A215-1615FC8097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3F8D57-7B19-499E-8E90-CE12BD2F8762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6FF778-4BBD-4E0A-9B18-E4F33A3774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D03A-EBFE-4C64-B174-734ACEA1F952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BB93-5FCB-4A0F-93DB-3624DCCE4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AC76A8C7-54A8-4CA1-A33F-A3FE1C7C726F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D2418A7-43D4-482D-9E12-13DA7A8CB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121E67-BE10-4F5C-B758-C519E8B8AA08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512AA6BC-6BBB-41AE-AF77-885AF32C55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8AE01F-2A7F-4ACF-8B43-3F7EF047445E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9CBBB93-5FCB-4A0F-93DB-3624DCCE4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75855-B764-4777-A6D5-9EB55CC9447D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64933B-E3EA-42F3-A668-C757EC239D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E23E2E-0DEA-495C-A42D-D8A94700E238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1B6BC6-772C-4EDA-B06F-56440F739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1F5FE8C-9F7A-4B04-9047-C89C719D99F0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5DB00F8-38D1-46A1-83B9-BB92C1A6D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5D26B89-4F25-499F-8D8A-C965CF0B7AEF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1C4F763-CD0A-474C-B4CA-54993A511C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55D733-C4D7-498E-B098-938D12E6EA21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BC21A-15C1-4B3A-BE87-6FB48928BD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B89C11-F5FA-405E-82DE-EAF3ED0AB85C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ABDE59-5658-47BC-9305-A0CA27B09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0209-E185-4F13-BC03-A83CE27E80B7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933B-E3EA-42F3-A668-C757EC239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0C2F-3BE1-4C9E-AB76-40828B6084AF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6BC6-772C-4EDA-B06F-56440F739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ADB9-75DE-4726-91E3-D8CA9E5965EE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00F8-38D1-46A1-83B9-BB92C1A6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AA81-DAD0-4233-A656-58415B06F22C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F763-CD0A-474C-B4CA-54993A511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099AF7-28FB-4A39-B605-AD2B55D3FE6D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962B62-56FE-405E-9CA5-B423874EE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3" r:id="rId1"/>
    <p:sldLayoutId id="2147486204" r:id="rId2"/>
    <p:sldLayoutId id="2147486205" r:id="rId3"/>
    <p:sldLayoutId id="2147486206" r:id="rId4"/>
    <p:sldLayoutId id="2147486207" r:id="rId5"/>
    <p:sldLayoutId id="2147486208" r:id="rId6"/>
    <p:sldLayoutId id="2147486209" r:id="rId7"/>
    <p:sldLayoutId id="2147486210" r:id="rId8"/>
    <p:sldLayoutId id="2147486211" r:id="rId9"/>
    <p:sldLayoutId id="2147486212" r:id="rId10"/>
    <p:sldLayoutId id="2147486213" r:id="rId11"/>
    <p:sldLayoutId id="2147486214" r:id="rId12"/>
    <p:sldLayoutId id="2147486215" r:id="rId13"/>
    <p:sldLayoutId id="2147486216" r:id="rId14"/>
    <p:sldLayoutId id="2147486217" r:id="rId15"/>
    <p:sldLayoutId id="2147486218" r:id="rId16"/>
    <p:sldLayoutId id="2147486219" r:id="rId17"/>
    <p:sldLayoutId id="2147486220" r:id="rId18"/>
    <p:sldLayoutId id="2147486221" r:id="rId19"/>
    <p:sldLayoutId id="2147486222" r:id="rId20"/>
    <p:sldLayoutId id="2147486223" r:id="rId21"/>
    <p:sldLayoutId id="2147486224" r:id="rId22"/>
    <p:sldLayoutId id="2147486225" r:id="rId23"/>
    <p:sldLayoutId id="2147486226" r:id="rId24"/>
    <p:sldLayoutId id="2147486227" r:id="rId25"/>
    <p:sldLayoutId id="2147486228" r:id="rId26"/>
    <p:sldLayoutId id="2147486229" r:id="rId27"/>
    <p:sldLayoutId id="2147486230" r:id="rId28"/>
    <p:sldLayoutId id="2147486231" r:id="rId29"/>
    <p:sldLayoutId id="2147486232" r:id="rId30"/>
    <p:sldLayoutId id="2147486233" r:id="rId31"/>
    <p:sldLayoutId id="2147486234" r:id="rId32"/>
    <p:sldLayoutId id="2147486235" r:id="rId33"/>
    <p:sldLayoutId id="2147486236" r:id="rId34"/>
    <p:sldLayoutId id="2147486237" r:id="rId35"/>
    <p:sldLayoutId id="2147486238" r:id="rId36"/>
    <p:sldLayoutId id="2147486239" r:id="rId37"/>
    <p:sldLayoutId id="2147486240" r:id="rId38"/>
    <p:sldLayoutId id="2147486241" r:id="rId39"/>
    <p:sldLayoutId id="2147486242" r:id="rId40"/>
    <p:sldLayoutId id="2147486243" r:id="rId41"/>
    <p:sldLayoutId id="2147486244" r:id="rId42"/>
    <p:sldLayoutId id="2147486245" r:id="rId43"/>
    <p:sldLayoutId id="2147486246" r:id="rId44"/>
    <p:sldLayoutId id="2147486247" r:id="rId45"/>
    <p:sldLayoutId id="2147486248" r:id="rId46"/>
    <p:sldLayoutId id="2147486249" r:id="rId4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FDC89246-BDF8-4A5F-925E-D5627CFEEC0C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1962B62-56FE-405E-9CA5-B423874EE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294" r:id="rId1"/>
    <p:sldLayoutId id="2147486295" r:id="rId2"/>
    <p:sldLayoutId id="2147486296" r:id="rId3"/>
    <p:sldLayoutId id="2147486297" r:id="rId4"/>
    <p:sldLayoutId id="2147486298" r:id="rId5"/>
    <p:sldLayoutId id="2147486299" r:id="rId6"/>
    <p:sldLayoutId id="2147486300" r:id="rId7"/>
    <p:sldLayoutId id="2147486301" r:id="rId8"/>
    <p:sldLayoutId id="2147486302" r:id="rId9"/>
    <p:sldLayoutId id="2147486303" r:id="rId10"/>
    <p:sldLayoutId id="2147486304" r:id="rId11"/>
    <p:sldLayoutId id="2147486306" r:id="rId12"/>
    <p:sldLayoutId id="2147486307" r:id="rId13"/>
    <p:sldLayoutId id="2147486308" r:id="rId14"/>
    <p:sldLayoutId id="2147486309" r:id="rId15"/>
    <p:sldLayoutId id="2147486310" r:id="rId16"/>
    <p:sldLayoutId id="2147486312" r:id="rId17"/>
    <p:sldLayoutId id="2147486313" r:id="rId18"/>
    <p:sldLayoutId id="2147486314" r:id="rId19"/>
    <p:sldLayoutId id="2147486315" r:id="rId20"/>
    <p:sldLayoutId id="2147486337" r:id="rId21"/>
    <p:sldLayoutId id="2147486338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tur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4163"/>
            <a:ext cx="8458200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76600" y="6214646"/>
            <a:ext cx="2349939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ms-MY" sz="1600" b="1" i="1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12 March 2014 Manila</a:t>
            </a:r>
            <a:endParaRPr lang="ms-MY" sz="1600" i="1" dirty="0">
              <a:solidFill>
                <a:schemeClr val="accent6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03746" y="2667000"/>
            <a:ext cx="8458200" cy="990600"/>
          </a:xfrm>
          <a:prstGeom prst="rect">
            <a:avLst/>
          </a:prstGeom>
          <a:solidFill>
            <a:schemeClr val="bg2">
              <a:alpha val="28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800"/>
              </a:spcBef>
              <a:spcAft>
                <a:spcPts val="0"/>
              </a:spcAft>
              <a:defRPr/>
            </a:pPr>
            <a: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Stormwater Management 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Road Tunnel of  Malaysia</a:t>
            </a:r>
            <a:r>
              <a:rPr lang="ms-MY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ms-MY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0293" y="2245057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800"/>
              </a:spcBef>
              <a:spcAft>
                <a:spcPts val="0"/>
              </a:spcAft>
              <a:defRPr/>
            </a:pPr>
            <a: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ms-MY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  <a:defRPr/>
            </a:pPr>
            <a:endParaRPr lang="ms-MY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ms-MY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ms-MY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  <a:defRPr/>
            </a:pPr>
            <a: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ms-MY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ms-MY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797009"/>
            <a:ext cx="464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s-MY" sz="1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Presented by:</a:t>
            </a:r>
          </a:p>
          <a:p>
            <a:pPr algn="ctr">
              <a:defRPr/>
            </a:pPr>
            <a:r>
              <a:rPr lang="ms-MY" sz="1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Dato Ir. Lim Chow Hock </a:t>
            </a:r>
          </a:p>
          <a:p>
            <a:pPr algn="ctr">
              <a:defRPr/>
            </a:pPr>
            <a:r>
              <a:rPr lang="ms-MY" sz="1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Department of Irrigation and Drainage Malaysia</a:t>
            </a:r>
            <a:br>
              <a:rPr lang="ms-MY" sz="1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ms-MY" sz="1800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1637"/>
              </p:ext>
            </p:extLst>
          </p:nvPr>
        </p:nvGraphicFramePr>
        <p:xfrm>
          <a:off x="7391400" y="5410200"/>
          <a:ext cx="11357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6" imgW="954219" imgH="822867" progId="Word.Document.8">
                  <p:embed/>
                </p:oleObj>
              </mc:Choice>
              <mc:Fallback>
                <p:oleObj name="Document" r:id="rId6" imgW="954219" imgH="822867" progId="Word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10200"/>
                        <a:ext cx="11357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B6BC6-772C-4EDA-B06F-56440F739703}" type="slidenum">
              <a:rPr lang="ms-MY" smtClean="0"/>
              <a:pPr>
                <a:defRPr/>
              </a:pPr>
              <a:t>1</a:t>
            </a:fld>
            <a:endParaRPr lang="ms-M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84263"/>
            <a:ext cx="6935788" cy="5178425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18238"/>
            <a:ext cx="6248400" cy="563562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tx1"/>
                </a:solidFill>
                <a:latin typeface="+mn-lt"/>
              </a:rPr>
              <a:t>ROAD TUNNEL CROSS SECTION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23878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SMART – </a:t>
            </a:r>
            <a:r>
              <a:rPr lang="en-US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dual deck design was the first of its kind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06525"/>
            <a:ext cx="80772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SMART’s Brain: </a:t>
            </a:r>
            <a:br>
              <a:rPr lang="en-US" smtClean="0"/>
            </a:br>
            <a:r>
              <a:rPr lang="en-US" smtClean="0"/>
              <a:t>The Flood Detection System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4933B-E3EA-42F3-A668-C757EC239D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SMART’s 4 Operational Modes</a:t>
            </a:r>
            <a:endParaRPr lang="en-GB"/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444625"/>
            <a:ext cx="7543800" cy="457200"/>
          </a:xfrm>
          <a:solidFill>
            <a:schemeClr val="accent2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Operation of SMART Stormwater System </a:t>
            </a:r>
          </a:p>
        </p:txBody>
      </p:sp>
      <p:pic>
        <p:nvPicPr>
          <p:cNvPr id="276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82296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8575675" y="2362200"/>
            <a:ext cx="301625" cy="457200"/>
          </a:xfrm>
          <a:prstGeom prst="rect">
            <a:avLst/>
          </a:prstGeom>
          <a:solidFill>
            <a:srgbClr val="CBD9EB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8575675" y="3044825"/>
            <a:ext cx="301625" cy="457200"/>
          </a:xfrm>
          <a:prstGeom prst="rect">
            <a:avLst/>
          </a:prstGeom>
          <a:solidFill>
            <a:srgbClr val="E7EFF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8575675" y="4038600"/>
            <a:ext cx="301625" cy="457200"/>
          </a:xfrm>
          <a:prstGeom prst="rect">
            <a:avLst/>
          </a:prstGeom>
          <a:solidFill>
            <a:srgbClr val="CBD9EB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8537575" y="4949824"/>
            <a:ext cx="377825" cy="461665"/>
          </a:xfrm>
          <a:prstGeom prst="rect">
            <a:avLst/>
          </a:prstGeom>
          <a:solidFill>
            <a:srgbClr val="E7EFF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990600" y="5576888"/>
            <a:ext cx="1295400" cy="1524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04800" y="2057400"/>
            <a:ext cx="457200" cy="304800"/>
          </a:xfrm>
          <a:prstGeom prst="rect">
            <a:avLst/>
          </a:prstGeom>
          <a:solidFill>
            <a:srgbClr val="CBD9EB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+mn-lt"/>
              </a:rPr>
              <a:t> &lt; 70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762000" cy="523220"/>
          </a:xfrm>
          <a:prstGeom prst="rect">
            <a:avLst/>
          </a:prstGeom>
          <a:solidFill>
            <a:srgbClr val="CBD9EB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+mn-lt"/>
              </a:rPr>
              <a:t>Flow (cumec)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85738" y="2895600"/>
            <a:ext cx="685800" cy="304800"/>
          </a:xfrm>
          <a:prstGeom prst="rect">
            <a:avLst/>
          </a:prstGeom>
          <a:solidFill>
            <a:srgbClr val="CBD9EB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+mn-lt"/>
              </a:rPr>
              <a:t> 70-150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33363" y="3962400"/>
            <a:ext cx="609600" cy="304800"/>
          </a:xfrm>
          <a:prstGeom prst="rect">
            <a:avLst/>
          </a:prstGeom>
          <a:solidFill>
            <a:srgbClr val="CBD9EB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+mn-lt"/>
              </a:rPr>
              <a:t> &gt; 150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61925" y="4800600"/>
            <a:ext cx="728663" cy="523220"/>
          </a:xfrm>
          <a:prstGeom prst="rect">
            <a:avLst/>
          </a:prstGeom>
          <a:solidFill>
            <a:srgbClr val="CBD9EB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+mn-lt"/>
              </a:rPr>
              <a:t> &gt; 150 prolong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 rot="590793">
            <a:off x="2151063" y="421640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Traffic evacuation = 1 hour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 rot="590793">
            <a:off x="2289175" y="520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Times New Roman" pitchFamily="18" charset="0"/>
              </a:rPr>
              <a:t>Lower drain = 70 m3/ s</a:t>
            </a: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2667000" y="5102225"/>
            <a:ext cx="381000" cy="76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4933B-E3EA-42F3-A668-C757EC239D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066803"/>
          <a:ext cx="7086600" cy="4495797"/>
        </p:xfrm>
        <a:graphic>
          <a:graphicData uri="http://schemas.openxmlformats.org/drawingml/2006/table">
            <a:tbl>
              <a:tblPr/>
              <a:tblGrid>
                <a:gridCol w="1439220"/>
                <a:gridCol w="1407934"/>
                <a:gridCol w="1407934"/>
                <a:gridCol w="1407934"/>
                <a:gridCol w="1423578"/>
              </a:tblGrid>
              <a:tr h="503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MODE 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MODE 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MODE 4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14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Arial"/>
                        </a:rPr>
                        <a:t>25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Arial"/>
                        </a:rPr>
                        <a:t>41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3 </a:t>
                      </a:r>
                      <a:endParaRPr lang="en-US" sz="1600" b="0" i="0" u="none" strike="noStrike" baseline="3000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Arial"/>
                        </a:rPr>
                        <a:t>37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24*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8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140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79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228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304800"/>
            <a:ext cx="8229600" cy="50878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Event Statistics – 228 diversion events since 2007</a:t>
            </a:r>
            <a:endParaRPr lang="en-GB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4933B-E3EA-42F3-A668-C757EC239D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14400" y="5715000"/>
            <a:ext cx="74676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600" i="1" dirty="0" smtClean="0"/>
              <a:t>    Mode </a:t>
            </a:r>
            <a:r>
              <a:rPr lang="en-US" sz="1600" i="1" dirty="0"/>
              <a:t>4 on the </a:t>
            </a:r>
            <a:r>
              <a:rPr lang="en-US" sz="1600" i="1" dirty="0" smtClean="0"/>
              <a:t>4/9/2008 , 21/5/2011, 7/3/2012 , 2/5/2012 and 26/11/2012</a:t>
            </a:r>
          </a:p>
          <a:p>
            <a:pPr>
              <a:spcAft>
                <a:spcPts val="300"/>
              </a:spcAft>
            </a:pPr>
            <a:r>
              <a:rPr lang="en-US" sz="1600" i="1" dirty="0" smtClean="0"/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*</a:t>
            </a:r>
            <a:r>
              <a:rPr lang="en-US" sz="1600" i="1" dirty="0" smtClean="0"/>
              <a:t>   </a:t>
            </a:r>
            <a:r>
              <a:rPr lang="en-US" sz="1600" i="1" dirty="0" smtClean="0">
                <a:solidFill>
                  <a:srgbClr val="FFFF00"/>
                </a:solidFill>
              </a:rPr>
              <a:t>Mode 2B on the 10/4/2013, 14/4/2013, 7/5/2013 and 10/10/2013</a:t>
            </a:r>
            <a:endParaRPr lang="en-US" sz="1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Final Notes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Major floods </a:t>
            </a:r>
            <a:r>
              <a:rPr lang="en-US" smtClean="0"/>
              <a:t>averted 5 </a:t>
            </a:r>
            <a:r>
              <a:rPr lang="en-US" dirty="0" smtClean="0"/>
              <a:t>times</a:t>
            </a:r>
          </a:p>
          <a:p>
            <a:r>
              <a:rPr lang="en-US" dirty="0" smtClean="0"/>
              <a:t>March 7, 2012 – largest storm event since SMART existed</a:t>
            </a:r>
          </a:p>
          <a:p>
            <a:pPr lvl="1"/>
            <a:r>
              <a:rPr lang="en-US" dirty="0" smtClean="0"/>
              <a:t>237 mm rainfall in 5 hours in </a:t>
            </a:r>
            <a:r>
              <a:rPr lang="en-US" dirty="0" err="1" smtClean="0"/>
              <a:t>Ampang</a:t>
            </a:r>
            <a:r>
              <a:rPr lang="en-US" dirty="0" smtClean="0"/>
              <a:t> catchment – exceeds 100 yr ARI</a:t>
            </a:r>
          </a:p>
          <a:p>
            <a:pPr lvl="1"/>
            <a:r>
              <a:rPr lang="en-US" dirty="0" smtClean="0"/>
              <a:t>150 mm rainfall in </a:t>
            </a:r>
            <a:r>
              <a:rPr lang="en-US" dirty="0" err="1" smtClean="0"/>
              <a:t>Klang</a:t>
            </a:r>
            <a:r>
              <a:rPr lang="en-US" dirty="0" smtClean="0"/>
              <a:t> catchment – near or close to 100 yr ARI  </a:t>
            </a:r>
          </a:p>
          <a:p>
            <a:pPr lvl="1"/>
            <a:r>
              <a:rPr lang="en-US" dirty="0" err="1" smtClean="0"/>
              <a:t>Klang</a:t>
            </a:r>
            <a:r>
              <a:rPr lang="en-US" dirty="0" smtClean="0"/>
              <a:t> River at city center overtopped by 15 cm for 27 minutes</a:t>
            </a:r>
          </a:p>
          <a:p>
            <a:pPr lvl="1"/>
            <a:r>
              <a:rPr lang="en-US" dirty="0" smtClean="0"/>
              <a:t>3.3 mil. cu/ meters successfully diverted</a:t>
            </a:r>
          </a:p>
          <a:p>
            <a:r>
              <a:rPr lang="en-US" dirty="0" smtClean="0"/>
              <a:t>SMART has successfully performed under design storm situation</a:t>
            </a:r>
          </a:p>
          <a:p>
            <a:r>
              <a:rPr lang="en-US" smtClean="0"/>
              <a:t>Floods </a:t>
            </a:r>
            <a:r>
              <a:rPr lang="en-US" dirty="0" smtClean="0"/>
              <a:t>can </a:t>
            </a:r>
            <a:r>
              <a:rPr lang="en-US" smtClean="0"/>
              <a:t>still occur. SMART plays a specific role and not a total solution.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FF778-4BBD-4E0A-9B18-E4F33A3774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88900" y="6172200"/>
            <a:ext cx="444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" charset="0"/>
                <a:cs typeface="Arial" charset="0"/>
              </a:rPr>
              <a:t>April</a:t>
            </a:r>
          </a:p>
          <a:p>
            <a:r>
              <a:rPr lang="en-US" sz="900" b="1">
                <a:solidFill>
                  <a:schemeClr val="bg1"/>
                </a:solidFill>
                <a:latin typeface="Arial" charset="0"/>
                <a:cs typeface="Arial" charset="0"/>
              </a:rPr>
              <a:t>2005</a:t>
            </a:r>
          </a:p>
        </p:txBody>
      </p:sp>
      <p:pic>
        <p:nvPicPr>
          <p:cNvPr id="114691" name="Picture 3" descr="looi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6452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 e r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 a  K a s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h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32004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 h a n k   Y o 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276600"/>
            <a:ext cx="9144000" cy="762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B6BC6-772C-4EDA-B06F-56440F7397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SMART – Project Objectives</a:t>
            </a:r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3124200"/>
            <a:ext cx="8078788" cy="3352800"/>
            <a:chOff x="228" y="1344"/>
            <a:chExt cx="5404" cy="2688"/>
          </a:xfrm>
        </p:grpSpPr>
        <p:pic>
          <p:nvPicPr>
            <p:cNvPr id="7168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5749" t="31834" r="31956" b="33430"/>
            <a:stretch>
              <a:fillRect/>
            </a:stretch>
          </p:blipFill>
          <p:spPr bwMode="auto">
            <a:xfrm>
              <a:off x="2930" y="1344"/>
              <a:ext cx="2702" cy="26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1688" name="Picture 7" descr="sendbinary[9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" y="1344"/>
              <a:ext cx="2701" cy="2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533400" y="15240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To provide a </a:t>
            </a:r>
            <a:r>
              <a:rPr lang="en-US" sz="1800" dirty="0" err="1" smtClean="0">
                <a:latin typeface="+mn-lt"/>
              </a:rPr>
              <a:t>stormwater</a:t>
            </a:r>
            <a:r>
              <a:rPr lang="en-US" sz="1800" dirty="0" smtClean="0">
                <a:latin typeface="+mn-lt"/>
              </a:rPr>
              <a:t> management system to </a:t>
            </a:r>
            <a:r>
              <a:rPr lang="en-US" sz="1800" b="1" dirty="0" smtClean="0">
                <a:latin typeface="+mn-lt"/>
              </a:rPr>
              <a:t>reduce flooding at the Kuala Lumpur city </a:t>
            </a:r>
            <a:r>
              <a:rPr lang="en-US" sz="1800" b="1" dirty="0" err="1" smtClean="0">
                <a:latin typeface="+mn-lt"/>
              </a:rPr>
              <a:t>centre</a:t>
            </a:r>
            <a:r>
              <a:rPr lang="en-US" sz="1800" dirty="0" smtClean="0">
                <a:latin typeface="+mn-lt"/>
              </a:rPr>
              <a:t> due to </a:t>
            </a:r>
            <a:r>
              <a:rPr lang="en-US" sz="1800" dirty="0" err="1" smtClean="0">
                <a:latin typeface="+mn-lt"/>
              </a:rPr>
              <a:t>stormwater</a:t>
            </a:r>
            <a:r>
              <a:rPr lang="en-US" sz="1800" dirty="0" smtClean="0">
                <a:latin typeface="+mn-lt"/>
              </a:rPr>
              <a:t> from the </a:t>
            </a:r>
            <a:r>
              <a:rPr lang="en-US" sz="1800" dirty="0" err="1" smtClean="0">
                <a:latin typeface="+mn-lt"/>
              </a:rPr>
              <a:t>Klang-Ampang</a:t>
            </a:r>
            <a:r>
              <a:rPr lang="en-US" sz="1800" dirty="0" smtClean="0">
                <a:latin typeface="+mn-lt"/>
              </a:rPr>
              <a:t> sub-catchment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To </a:t>
            </a:r>
            <a:r>
              <a:rPr lang="en-US" sz="1800" b="1" dirty="0" smtClean="0">
                <a:latin typeface="+mn-lt"/>
              </a:rPr>
              <a:t>reduce traffic congestion </a:t>
            </a:r>
            <a:r>
              <a:rPr lang="en-US" sz="1800" dirty="0" smtClean="0">
                <a:latin typeface="+mn-lt"/>
              </a:rPr>
              <a:t>at the southern main gateway (near  TUDM </a:t>
            </a:r>
            <a:r>
              <a:rPr lang="en-US" sz="1800" dirty="0" err="1" smtClean="0">
                <a:latin typeface="+mn-lt"/>
              </a:rPr>
              <a:t>Sg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dirty="0" err="1" smtClean="0">
                <a:latin typeface="+mn-lt"/>
              </a:rPr>
              <a:t>Besi</a:t>
            </a:r>
            <a:r>
              <a:rPr lang="en-US" sz="1800" dirty="0" smtClean="0">
                <a:latin typeface="+mn-lt"/>
              </a:rPr>
              <a:t>) to the city </a:t>
            </a:r>
            <a:r>
              <a:rPr lang="en-US" sz="1800" dirty="0" err="1" smtClean="0">
                <a:latin typeface="+mn-lt"/>
              </a:rPr>
              <a:t>centre</a:t>
            </a:r>
            <a:endParaRPr lang="en-GB" sz="180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4933B-E3EA-42F3-A668-C757EC239D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Climate – </a:t>
            </a:r>
            <a:r>
              <a:rPr lang="en-US" sz="2000" smtClean="0"/>
              <a:t>Annual rainfall 3000mm; Temperature 21</a:t>
            </a:r>
            <a:r>
              <a:rPr lang="en-US" sz="2000" baseline="30000" smtClean="0"/>
              <a:t>o</a:t>
            </a:r>
            <a:r>
              <a:rPr lang="en-US" sz="2000" smtClean="0"/>
              <a:t> – 32</a:t>
            </a:r>
            <a:r>
              <a:rPr lang="en-US" sz="2000" baseline="30000" smtClean="0"/>
              <a:t>o</a:t>
            </a:r>
            <a:r>
              <a:rPr lang="en-US" sz="2000" smtClean="0"/>
              <a:t> C;  Relative humidity 80%; Open water evaporation 1600 -1800 m</a:t>
            </a:r>
            <a:endParaRPr lang="en-GB" sz="20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201949" cy="472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FF778-4BBD-4E0A-9B18-E4F33A3774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Types of Floods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types of floods:</a:t>
            </a:r>
          </a:p>
          <a:p>
            <a:pPr lvl="1"/>
            <a:r>
              <a:rPr lang="en-US" dirty="0" smtClean="0"/>
              <a:t>Monsoonal flood</a:t>
            </a:r>
          </a:p>
          <a:p>
            <a:pPr lvl="2"/>
            <a:r>
              <a:rPr lang="en-US" dirty="0" smtClean="0"/>
              <a:t>caused by long duration, moderate to high intensity rainfall</a:t>
            </a:r>
          </a:p>
          <a:p>
            <a:pPr lvl="2"/>
            <a:r>
              <a:rPr lang="en-US" dirty="0" smtClean="0"/>
              <a:t>widespread and long duration flooding (1-4 days)</a:t>
            </a:r>
          </a:p>
          <a:p>
            <a:pPr lvl="2"/>
            <a:r>
              <a:rPr lang="en-US" dirty="0" smtClean="0"/>
              <a:t>riverbank overflow</a:t>
            </a:r>
          </a:p>
          <a:p>
            <a:pPr lvl="1"/>
            <a:r>
              <a:rPr lang="en-US" dirty="0" smtClean="0"/>
              <a:t>Flash flood</a:t>
            </a:r>
          </a:p>
          <a:p>
            <a:pPr lvl="2"/>
            <a:r>
              <a:rPr lang="en-US" dirty="0" smtClean="0"/>
              <a:t>caused by short duration and high intensity rainfall</a:t>
            </a:r>
          </a:p>
          <a:p>
            <a:pPr lvl="2"/>
            <a:r>
              <a:rPr lang="en-US" dirty="0" smtClean="0"/>
              <a:t>Highly </a:t>
            </a:r>
            <a:r>
              <a:rPr lang="en-US" dirty="0" err="1" smtClean="0"/>
              <a:t>localised</a:t>
            </a:r>
            <a:r>
              <a:rPr lang="en-US" dirty="0" smtClean="0"/>
              <a:t>, short duration (2-3 hours)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FF778-4BBD-4E0A-9B18-E4F33A3774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Planning the SMART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2117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Factors against traditional solutions</a:t>
            </a:r>
          </a:p>
          <a:p>
            <a:pPr lvl="1"/>
            <a:r>
              <a:rPr lang="en-US" dirty="0" smtClean="0"/>
              <a:t>Land acquisition cost is too expensive</a:t>
            </a:r>
          </a:p>
          <a:p>
            <a:pPr lvl="1"/>
            <a:r>
              <a:rPr lang="en-US" dirty="0" smtClean="0"/>
              <a:t>River reserves not sufficient to widen channel</a:t>
            </a:r>
          </a:p>
          <a:p>
            <a:pPr lvl="1"/>
            <a:r>
              <a:rPr lang="en-US" dirty="0" smtClean="0"/>
              <a:t>Dam construction – brings complex social and environment issues</a:t>
            </a:r>
          </a:p>
          <a:p>
            <a:pPr lvl="1"/>
            <a:r>
              <a:rPr lang="en-US" dirty="0" smtClean="0"/>
              <a:t>Human displacement </a:t>
            </a:r>
          </a:p>
          <a:p>
            <a:r>
              <a:rPr lang="en-US" dirty="0" smtClean="0"/>
              <a:t>Climate change pressure</a:t>
            </a:r>
          </a:p>
          <a:p>
            <a:pPr lvl="1"/>
            <a:r>
              <a:rPr lang="en-US" dirty="0" smtClean="0"/>
              <a:t>Rainfall intensity increasing,  flash flood more frequent</a:t>
            </a:r>
          </a:p>
          <a:p>
            <a:pPr lvl="1"/>
            <a:r>
              <a:rPr lang="en-US" dirty="0" smtClean="0"/>
              <a:t>Close to 100 year ARI rainfall events increasing in city area</a:t>
            </a:r>
          </a:p>
          <a:p>
            <a:r>
              <a:rPr lang="en-US" dirty="0" smtClean="0"/>
              <a:t>Costs of restoration</a:t>
            </a:r>
          </a:p>
          <a:p>
            <a:pPr lvl="1"/>
            <a:r>
              <a:rPr lang="en-US" dirty="0" smtClean="0"/>
              <a:t>Flood damage can cripple economy</a:t>
            </a:r>
          </a:p>
          <a:p>
            <a:pPr lvl="1"/>
            <a:r>
              <a:rPr lang="en-US" dirty="0" smtClean="0"/>
              <a:t>Socio-political threat</a:t>
            </a:r>
          </a:p>
          <a:p>
            <a:r>
              <a:rPr lang="en-US" dirty="0" smtClean="0"/>
              <a:t>Tunnel motorway can help reduce traffic congestion </a:t>
            </a:r>
          </a:p>
          <a:p>
            <a:pPr lvl="1"/>
            <a:r>
              <a:rPr lang="en-US" dirty="0" smtClean="0"/>
              <a:t>Southern gateway into city center heavily congested</a:t>
            </a:r>
          </a:p>
          <a:p>
            <a:pPr lvl="1"/>
            <a:r>
              <a:rPr lang="en-US" dirty="0" smtClean="0"/>
              <a:t>Offers added value to tunnel investment</a:t>
            </a:r>
          </a:p>
          <a:p>
            <a:pPr lvl="1"/>
            <a:r>
              <a:rPr lang="en-US" dirty="0" smtClean="0"/>
              <a:t>Unique solution to two major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FF778-4BBD-4E0A-9B18-E4F33A3774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 Flood Mitigation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b="1" smtClean="0"/>
              <a:t>CONCEPT 1: DIVERSION AND DETENTION OF FLOOD WATERS</a:t>
            </a:r>
          </a:p>
          <a:p>
            <a:pPr lvl="1"/>
            <a:r>
              <a:rPr lang="en-US" smtClean="0"/>
              <a:t>Gombak River Catchment – retard flow </a:t>
            </a:r>
          </a:p>
          <a:p>
            <a:pPr lvl="2"/>
            <a:r>
              <a:rPr lang="en-US" smtClean="0"/>
              <a:t>divert part of Gombak River stormwaters to detention ponds</a:t>
            </a:r>
          </a:p>
          <a:p>
            <a:pPr lvl="2"/>
            <a:r>
              <a:rPr lang="en-US" smtClean="0"/>
              <a:t>Construct Gombak flood diversion channel</a:t>
            </a:r>
          </a:p>
          <a:p>
            <a:pPr lvl="1"/>
            <a:r>
              <a:rPr lang="en-US" smtClean="0"/>
              <a:t>Keroh River – divert flow</a:t>
            </a:r>
          </a:p>
          <a:p>
            <a:pPr lvl="2"/>
            <a:r>
              <a:rPr lang="en-US" smtClean="0"/>
              <a:t>Divert flood flow to detention ponds</a:t>
            </a:r>
          </a:p>
          <a:p>
            <a:pPr lvl="2"/>
            <a:r>
              <a:rPr lang="en-US" smtClean="0"/>
              <a:t>Construct Keruh flood diversion channel</a:t>
            </a:r>
          </a:p>
          <a:p>
            <a:pPr lvl="2"/>
            <a:endParaRPr lang="en-US" smtClean="0"/>
          </a:p>
          <a:p>
            <a:r>
              <a:rPr lang="en-US" b="1" smtClean="0"/>
              <a:t>CONCEPT 2: DIVERSION AND BYPASS </a:t>
            </a:r>
          </a:p>
          <a:p>
            <a:pPr lvl="1"/>
            <a:r>
              <a:rPr lang="en-US" smtClean="0"/>
              <a:t>Klang River Catchment </a:t>
            </a:r>
          </a:p>
          <a:p>
            <a:pPr lvl="2"/>
            <a:r>
              <a:rPr lang="en-US" smtClean="0"/>
              <a:t>At confluence of Klang &amp; Ampang Rivers, divert flow from city center</a:t>
            </a:r>
          </a:p>
          <a:p>
            <a:pPr lvl="2"/>
            <a:r>
              <a:rPr lang="en-US" smtClean="0"/>
              <a:t>Construct SMART</a:t>
            </a:r>
          </a:p>
          <a:p>
            <a:pPr lvl="2"/>
            <a:r>
              <a:rPr lang="en-US" smtClean="0"/>
              <a:t>Bypass city center and discharge into pond downstream of city center and into Klang river system</a:t>
            </a:r>
          </a:p>
          <a:p>
            <a:r>
              <a:rPr lang="en-US" smtClean="0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FF778-4BBD-4E0A-9B18-E4F33A3774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Freeform 5"/>
          <p:cNvSpPr>
            <a:spLocks/>
          </p:cNvSpPr>
          <p:nvPr/>
        </p:nvSpPr>
        <p:spPr bwMode="auto">
          <a:xfrm>
            <a:off x="5386526" y="5696608"/>
            <a:ext cx="86768" cy="236554"/>
          </a:xfrm>
          <a:custGeom>
            <a:avLst/>
            <a:gdLst>
              <a:gd name="T0" fmla="*/ 2147483647 w 56"/>
              <a:gd name="T1" fmla="*/ 0 h 141"/>
              <a:gd name="T2" fmla="*/ 2147483647 w 56"/>
              <a:gd name="T3" fmla="*/ 2147483647 h 141"/>
              <a:gd name="T4" fmla="*/ 2147483647 w 56"/>
              <a:gd name="T5" fmla="*/ 2147483647 h 141"/>
              <a:gd name="T6" fmla="*/ 0 60000 65536"/>
              <a:gd name="T7" fmla="*/ 0 60000 65536"/>
              <a:gd name="T8" fmla="*/ 0 60000 65536"/>
              <a:gd name="T9" fmla="*/ 0 w 56"/>
              <a:gd name="T10" fmla="*/ 0 h 141"/>
              <a:gd name="T11" fmla="*/ 56 w 56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1">
                <a:moveTo>
                  <a:pt x="56" y="0"/>
                </a:moveTo>
                <a:cubicBezTo>
                  <a:pt x="49" y="11"/>
                  <a:pt x="16" y="46"/>
                  <a:pt x="8" y="69"/>
                </a:cubicBezTo>
                <a:cubicBezTo>
                  <a:pt x="0" y="92"/>
                  <a:pt x="6" y="126"/>
                  <a:pt x="5" y="141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796013" y="1504075"/>
            <a:ext cx="812617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30 cumec </a:t>
            </a:r>
          </a:p>
        </p:txBody>
      </p:sp>
      <p:sp>
        <p:nvSpPr>
          <p:cNvPr id="65543" name="Freeform 7"/>
          <p:cNvSpPr>
            <a:spLocks/>
          </p:cNvSpPr>
          <p:nvPr/>
        </p:nvSpPr>
        <p:spPr bwMode="auto">
          <a:xfrm>
            <a:off x="7210070" y="2455321"/>
            <a:ext cx="1705330" cy="922726"/>
          </a:xfrm>
          <a:custGeom>
            <a:avLst/>
            <a:gdLst>
              <a:gd name="T0" fmla="*/ 2147483647 w 1033"/>
              <a:gd name="T1" fmla="*/ 2147483647 h 641"/>
              <a:gd name="T2" fmla="*/ 2147483647 w 1033"/>
              <a:gd name="T3" fmla="*/ 2147483647 h 641"/>
              <a:gd name="T4" fmla="*/ 2147483647 w 1033"/>
              <a:gd name="T5" fmla="*/ 2147483647 h 641"/>
              <a:gd name="T6" fmla="*/ 2147483647 w 1033"/>
              <a:gd name="T7" fmla="*/ 2147483647 h 641"/>
              <a:gd name="T8" fmla="*/ 2147483647 w 1033"/>
              <a:gd name="T9" fmla="*/ 2147483647 h 641"/>
              <a:gd name="T10" fmla="*/ 2147483647 w 1033"/>
              <a:gd name="T11" fmla="*/ 2147483647 h 641"/>
              <a:gd name="T12" fmla="*/ 2147483647 w 1033"/>
              <a:gd name="T13" fmla="*/ 2147483647 h 641"/>
              <a:gd name="T14" fmla="*/ 2147483647 w 1033"/>
              <a:gd name="T15" fmla="*/ 2147483647 h 641"/>
              <a:gd name="T16" fmla="*/ 2147483647 w 1033"/>
              <a:gd name="T17" fmla="*/ 2147483647 h 641"/>
              <a:gd name="T18" fmla="*/ 2147483647 w 1033"/>
              <a:gd name="T19" fmla="*/ 0 h 641"/>
              <a:gd name="T20" fmla="*/ 2147483647 w 1033"/>
              <a:gd name="T21" fmla="*/ 2147483647 h 641"/>
              <a:gd name="T22" fmla="*/ 2147483647 w 1033"/>
              <a:gd name="T23" fmla="*/ 2147483647 h 641"/>
              <a:gd name="T24" fmla="*/ 2147483647 w 1033"/>
              <a:gd name="T25" fmla="*/ 2147483647 h 641"/>
              <a:gd name="T26" fmla="*/ 2147483647 w 1033"/>
              <a:gd name="T27" fmla="*/ 2147483647 h 641"/>
              <a:gd name="T28" fmla="*/ 2147483647 w 1033"/>
              <a:gd name="T29" fmla="*/ 2147483647 h 641"/>
              <a:gd name="T30" fmla="*/ 2147483647 w 1033"/>
              <a:gd name="T31" fmla="*/ 2147483647 h 641"/>
              <a:gd name="T32" fmla="*/ 2147483647 w 1033"/>
              <a:gd name="T33" fmla="*/ 2147483647 h 641"/>
              <a:gd name="T34" fmla="*/ 2147483647 w 1033"/>
              <a:gd name="T35" fmla="*/ 2147483647 h 641"/>
              <a:gd name="T36" fmla="*/ 2147483647 w 1033"/>
              <a:gd name="T37" fmla="*/ 2147483647 h 641"/>
              <a:gd name="T38" fmla="*/ 2147483647 w 1033"/>
              <a:gd name="T39" fmla="*/ 2147483647 h 641"/>
              <a:gd name="T40" fmla="*/ 2147483647 w 1033"/>
              <a:gd name="T41" fmla="*/ 2147483647 h 641"/>
              <a:gd name="T42" fmla="*/ 2147483647 w 1033"/>
              <a:gd name="T43" fmla="*/ 2147483647 h 64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33"/>
              <a:gd name="T67" fmla="*/ 0 h 641"/>
              <a:gd name="T68" fmla="*/ 1033 w 1033"/>
              <a:gd name="T69" fmla="*/ 641 h 64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33" h="641">
                <a:moveTo>
                  <a:pt x="145" y="624"/>
                </a:moveTo>
                <a:cubicBezTo>
                  <a:pt x="203" y="616"/>
                  <a:pt x="304" y="605"/>
                  <a:pt x="351" y="582"/>
                </a:cubicBezTo>
                <a:cubicBezTo>
                  <a:pt x="398" y="559"/>
                  <a:pt x="395" y="517"/>
                  <a:pt x="427" y="488"/>
                </a:cubicBezTo>
                <a:cubicBezTo>
                  <a:pt x="459" y="459"/>
                  <a:pt x="517" y="433"/>
                  <a:pt x="543" y="408"/>
                </a:cubicBezTo>
                <a:cubicBezTo>
                  <a:pt x="569" y="383"/>
                  <a:pt x="568" y="360"/>
                  <a:pt x="585" y="336"/>
                </a:cubicBezTo>
                <a:cubicBezTo>
                  <a:pt x="602" y="312"/>
                  <a:pt x="608" y="296"/>
                  <a:pt x="643" y="264"/>
                </a:cubicBezTo>
                <a:cubicBezTo>
                  <a:pt x="678" y="232"/>
                  <a:pt x="759" y="169"/>
                  <a:pt x="797" y="142"/>
                </a:cubicBezTo>
                <a:cubicBezTo>
                  <a:pt x="835" y="115"/>
                  <a:pt x="842" y="117"/>
                  <a:pt x="869" y="100"/>
                </a:cubicBezTo>
                <a:cubicBezTo>
                  <a:pt x="896" y="83"/>
                  <a:pt x="934" y="59"/>
                  <a:pt x="961" y="42"/>
                </a:cubicBezTo>
                <a:lnTo>
                  <a:pt x="1033" y="0"/>
                </a:lnTo>
                <a:cubicBezTo>
                  <a:pt x="995" y="25"/>
                  <a:pt x="791" y="156"/>
                  <a:pt x="733" y="194"/>
                </a:cubicBezTo>
                <a:cubicBezTo>
                  <a:pt x="675" y="232"/>
                  <a:pt x="700" y="212"/>
                  <a:pt x="687" y="226"/>
                </a:cubicBezTo>
                <a:cubicBezTo>
                  <a:pt x="674" y="240"/>
                  <a:pt x="670" y="252"/>
                  <a:pt x="652" y="277"/>
                </a:cubicBezTo>
                <a:cubicBezTo>
                  <a:pt x="634" y="302"/>
                  <a:pt x="595" y="355"/>
                  <a:pt x="577" y="376"/>
                </a:cubicBezTo>
                <a:cubicBezTo>
                  <a:pt x="559" y="397"/>
                  <a:pt x="553" y="393"/>
                  <a:pt x="541" y="402"/>
                </a:cubicBezTo>
                <a:cubicBezTo>
                  <a:pt x="529" y="411"/>
                  <a:pt x="516" y="423"/>
                  <a:pt x="505" y="432"/>
                </a:cubicBezTo>
                <a:cubicBezTo>
                  <a:pt x="494" y="441"/>
                  <a:pt x="489" y="439"/>
                  <a:pt x="473" y="456"/>
                </a:cubicBezTo>
                <a:cubicBezTo>
                  <a:pt x="457" y="473"/>
                  <a:pt x="443" y="508"/>
                  <a:pt x="408" y="536"/>
                </a:cubicBezTo>
                <a:cubicBezTo>
                  <a:pt x="373" y="564"/>
                  <a:pt x="307" y="607"/>
                  <a:pt x="265" y="624"/>
                </a:cubicBezTo>
                <a:cubicBezTo>
                  <a:pt x="223" y="641"/>
                  <a:pt x="197" y="639"/>
                  <a:pt x="153" y="640"/>
                </a:cubicBezTo>
                <a:cubicBezTo>
                  <a:pt x="109" y="641"/>
                  <a:pt x="2" y="635"/>
                  <a:pt x="1" y="632"/>
                </a:cubicBezTo>
                <a:cubicBezTo>
                  <a:pt x="0" y="629"/>
                  <a:pt x="84" y="627"/>
                  <a:pt x="145" y="624"/>
                </a:cubicBezTo>
                <a:close/>
              </a:path>
            </a:pathLst>
          </a:custGeom>
          <a:solidFill>
            <a:srgbClr val="3366FF"/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44" name="Freeform 8"/>
          <p:cNvSpPr>
            <a:spLocks/>
          </p:cNvSpPr>
          <p:nvPr/>
        </p:nvSpPr>
        <p:spPr bwMode="auto">
          <a:xfrm>
            <a:off x="4844224" y="4065898"/>
            <a:ext cx="1471723" cy="1434421"/>
          </a:xfrm>
          <a:custGeom>
            <a:avLst/>
            <a:gdLst>
              <a:gd name="T0" fmla="*/ 2147483647 w 956"/>
              <a:gd name="T1" fmla="*/ 2147483647 h 855"/>
              <a:gd name="T2" fmla="*/ 2147483647 w 956"/>
              <a:gd name="T3" fmla="*/ 2147483647 h 855"/>
              <a:gd name="T4" fmla="*/ 2147483647 w 956"/>
              <a:gd name="T5" fmla="*/ 2147483647 h 855"/>
              <a:gd name="T6" fmla="*/ 2147483647 w 956"/>
              <a:gd name="T7" fmla="*/ 2147483647 h 855"/>
              <a:gd name="T8" fmla="*/ 2147483647 w 956"/>
              <a:gd name="T9" fmla="*/ 2147483647 h 855"/>
              <a:gd name="T10" fmla="*/ 2147483647 w 956"/>
              <a:gd name="T11" fmla="*/ 2147483647 h 855"/>
              <a:gd name="T12" fmla="*/ 2147483647 w 956"/>
              <a:gd name="T13" fmla="*/ 2147483647 h 855"/>
              <a:gd name="T14" fmla="*/ 2147483647 w 956"/>
              <a:gd name="T15" fmla="*/ 2147483647 h 855"/>
              <a:gd name="T16" fmla="*/ 2147483647 w 956"/>
              <a:gd name="T17" fmla="*/ 0 h 855"/>
              <a:gd name="T18" fmla="*/ 2147483647 w 956"/>
              <a:gd name="T19" fmla="*/ 2147483647 h 855"/>
              <a:gd name="T20" fmla="*/ 2147483647 w 956"/>
              <a:gd name="T21" fmla="*/ 2147483647 h 855"/>
              <a:gd name="T22" fmla="*/ 2147483647 w 956"/>
              <a:gd name="T23" fmla="*/ 2147483647 h 855"/>
              <a:gd name="T24" fmla="*/ 2147483647 w 956"/>
              <a:gd name="T25" fmla="*/ 2147483647 h 855"/>
              <a:gd name="T26" fmla="*/ 2147483647 w 956"/>
              <a:gd name="T27" fmla="*/ 2147483647 h 855"/>
              <a:gd name="T28" fmla="*/ 2147483647 w 956"/>
              <a:gd name="T29" fmla="*/ 2147483647 h 855"/>
              <a:gd name="T30" fmla="*/ 2147483647 w 956"/>
              <a:gd name="T31" fmla="*/ 2147483647 h 855"/>
              <a:gd name="T32" fmla="*/ 2147483647 w 956"/>
              <a:gd name="T33" fmla="*/ 2147483647 h 855"/>
              <a:gd name="T34" fmla="*/ 2147483647 w 956"/>
              <a:gd name="T35" fmla="*/ 2147483647 h 8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56"/>
              <a:gd name="T55" fmla="*/ 0 h 855"/>
              <a:gd name="T56" fmla="*/ 956 w 956"/>
              <a:gd name="T57" fmla="*/ 855 h 85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56" h="855">
                <a:moveTo>
                  <a:pt x="53" y="770"/>
                </a:moveTo>
                <a:cubicBezTo>
                  <a:pt x="83" y="728"/>
                  <a:pt x="114" y="686"/>
                  <a:pt x="153" y="646"/>
                </a:cubicBezTo>
                <a:cubicBezTo>
                  <a:pt x="193" y="605"/>
                  <a:pt x="250" y="565"/>
                  <a:pt x="290" y="524"/>
                </a:cubicBezTo>
                <a:cubicBezTo>
                  <a:pt x="330" y="483"/>
                  <a:pt x="357" y="435"/>
                  <a:pt x="392" y="401"/>
                </a:cubicBezTo>
                <a:cubicBezTo>
                  <a:pt x="427" y="367"/>
                  <a:pt x="444" y="347"/>
                  <a:pt x="497" y="318"/>
                </a:cubicBezTo>
                <a:cubicBezTo>
                  <a:pt x="550" y="289"/>
                  <a:pt x="664" y="249"/>
                  <a:pt x="710" y="225"/>
                </a:cubicBezTo>
                <a:cubicBezTo>
                  <a:pt x="756" y="201"/>
                  <a:pt x="742" y="206"/>
                  <a:pt x="773" y="177"/>
                </a:cubicBezTo>
                <a:cubicBezTo>
                  <a:pt x="804" y="148"/>
                  <a:pt x="866" y="80"/>
                  <a:pt x="896" y="51"/>
                </a:cubicBezTo>
                <a:lnTo>
                  <a:pt x="956" y="0"/>
                </a:lnTo>
                <a:cubicBezTo>
                  <a:pt x="945" y="17"/>
                  <a:pt x="877" y="110"/>
                  <a:pt x="827" y="153"/>
                </a:cubicBezTo>
                <a:cubicBezTo>
                  <a:pt x="777" y="196"/>
                  <a:pt x="705" y="232"/>
                  <a:pt x="659" y="258"/>
                </a:cubicBezTo>
                <a:cubicBezTo>
                  <a:pt x="613" y="284"/>
                  <a:pt x="593" y="279"/>
                  <a:pt x="551" y="306"/>
                </a:cubicBezTo>
                <a:cubicBezTo>
                  <a:pt x="509" y="333"/>
                  <a:pt x="458" y="376"/>
                  <a:pt x="407" y="419"/>
                </a:cubicBezTo>
                <a:cubicBezTo>
                  <a:pt x="356" y="462"/>
                  <a:pt x="291" y="513"/>
                  <a:pt x="245" y="566"/>
                </a:cubicBezTo>
                <a:cubicBezTo>
                  <a:pt x="199" y="619"/>
                  <a:pt x="155" y="699"/>
                  <a:pt x="128" y="739"/>
                </a:cubicBezTo>
                <a:cubicBezTo>
                  <a:pt x="101" y="779"/>
                  <a:pt x="101" y="790"/>
                  <a:pt x="81" y="808"/>
                </a:cubicBezTo>
                <a:cubicBezTo>
                  <a:pt x="61" y="826"/>
                  <a:pt x="10" y="855"/>
                  <a:pt x="5" y="849"/>
                </a:cubicBezTo>
                <a:cubicBezTo>
                  <a:pt x="0" y="843"/>
                  <a:pt x="43" y="786"/>
                  <a:pt x="53" y="770"/>
                </a:cubicBezTo>
                <a:close/>
              </a:path>
            </a:pathLst>
          </a:custGeom>
          <a:solidFill>
            <a:srgbClr val="3366FF"/>
          </a:solidFill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45" name="Freeform 9"/>
          <p:cNvSpPr>
            <a:spLocks/>
          </p:cNvSpPr>
          <p:nvPr/>
        </p:nvSpPr>
        <p:spPr bwMode="auto">
          <a:xfrm>
            <a:off x="6295924" y="1488975"/>
            <a:ext cx="1782087" cy="2595378"/>
          </a:xfrm>
          <a:custGeom>
            <a:avLst/>
            <a:gdLst>
              <a:gd name="T0" fmla="*/ 2147483647 w 1157"/>
              <a:gd name="T1" fmla="*/ 2147483647 h 1547"/>
              <a:gd name="T2" fmla="*/ 2147483647 w 1157"/>
              <a:gd name="T3" fmla="*/ 2147483647 h 1547"/>
              <a:gd name="T4" fmla="*/ 2147483647 w 1157"/>
              <a:gd name="T5" fmla="*/ 2147483647 h 1547"/>
              <a:gd name="T6" fmla="*/ 2147483647 w 1157"/>
              <a:gd name="T7" fmla="*/ 2147483647 h 1547"/>
              <a:gd name="T8" fmla="*/ 2147483647 w 1157"/>
              <a:gd name="T9" fmla="*/ 2147483647 h 1547"/>
              <a:gd name="T10" fmla="*/ 2147483647 w 1157"/>
              <a:gd name="T11" fmla="*/ 2147483647 h 1547"/>
              <a:gd name="T12" fmla="*/ 2147483647 w 1157"/>
              <a:gd name="T13" fmla="*/ 2147483647 h 1547"/>
              <a:gd name="T14" fmla="*/ 2147483647 w 1157"/>
              <a:gd name="T15" fmla="*/ 2147483647 h 1547"/>
              <a:gd name="T16" fmla="*/ 2147483647 w 1157"/>
              <a:gd name="T17" fmla="*/ 2147483647 h 1547"/>
              <a:gd name="T18" fmla="*/ 2147483647 w 1157"/>
              <a:gd name="T19" fmla="*/ 2147483647 h 1547"/>
              <a:gd name="T20" fmla="*/ 2147483647 w 1157"/>
              <a:gd name="T21" fmla="*/ 0 h 1547"/>
              <a:gd name="T22" fmla="*/ 2147483647 w 1157"/>
              <a:gd name="T23" fmla="*/ 2147483647 h 1547"/>
              <a:gd name="T24" fmla="*/ 2147483647 w 1157"/>
              <a:gd name="T25" fmla="*/ 2147483647 h 1547"/>
              <a:gd name="T26" fmla="*/ 2147483647 w 1157"/>
              <a:gd name="T27" fmla="*/ 2147483647 h 1547"/>
              <a:gd name="T28" fmla="*/ 2147483647 w 1157"/>
              <a:gd name="T29" fmla="*/ 2147483647 h 1547"/>
              <a:gd name="T30" fmla="*/ 2147483647 w 1157"/>
              <a:gd name="T31" fmla="*/ 2147483647 h 1547"/>
              <a:gd name="T32" fmla="*/ 2147483647 w 1157"/>
              <a:gd name="T33" fmla="*/ 2147483647 h 1547"/>
              <a:gd name="T34" fmla="*/ 2147483647 w 1157"/>
              <a:gd name="T35" fmla="*/ 2147483647 h 1547"/>
              <a:gd name="T36" fmla="*/ 2147483647 w 1157"/>
              <a:gd name="T37" fmla="*/ 2147483647 h 1547"/>
              <a:gd name="T38" fmla="*/ 2147483647 w 1157"/>
              <a:gd name="T39" fmla="*/ 2147483647 h 1547"/>
              <a:gd name="T40" fmla="*/ 2147483647 w 1157"/>
              <a:gd name="T41" fmla="*/ 2147483647 h 1547"/>
              <a:gd name="T42" fmla="*/ 2147483647 w 1157"/>
              <a:gd name="T43" fmla="*/ 2147483647 h 1547"/>
              <a:gd name="T44" fmla="*/ 2147483647 w 1157"/>
              <a:gd name="T45" fmla="*/ 2147483647 h 1547"/>
              <a:gd name="T46" fmla="*/ 2147483647 w 1157"/>
              <a:gd name="T47" fmla="*/ 2147483647 h 1547"/>
              <a:gd name="T48" fmla="*/ 2147483647 w 1157"/>
              <a:gd name="T49" fmla="*/ 2147483647 h 1547"/>
              <a:gd name="T50" fmla="*/ 2147483647 w 1157"/>
              <a:gd name="T51" fmla="*/ 2147483647 h 15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7"/>
              <a:gd name="T79" fmla="*/ 0 h 1547"/>
              <a:gd name="T80" fmla="*/ 1157 w 1157"/>
              <a:gd name="T81" fmla="*/ 1547 h 15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7" h="1547">
                <a:moveTo>
                  <a:pt x="281" y="1260"/>
                </a:moveTo>
                <a:cubicBezTo>
                  <a:pt x="337" y="1216"/>
                  <a:pt x="392" y="1196"/>
                  <a:pt x="452" y="1161"/>
                </a:cubicBezTo>
                <a:cubicBezTo>
                  <a:pt x="512" y="1126"/>
                  <a:pt x="559" y="1105"/>
                  <a:pt x="640" y="1051"/>
                </a:cubicBezTo>
                <a:cubicBezTo>
                  <a:pt x="721" y="997"/>
                  <a:pt x="868" y="891"/>
                  <a:pt x="941" y="837"/>
                </a:cubicBezTo>
                <a:cubicBezTo>
                  <a:pt x="1014" y="783"/>
                  <a:pt x="1045" y="780"/>
                  <a:pt x="1076" y="729"/>
                </a:cubicBezTo>
                <a:cubicBezTo>
                  <a:pt x="1107" y="678"/>
                  <a:pt x="1124" y="597"/>
                  <a:pt x="1129" y="531"/>
                </a:cubicBezTo>
                <a:cubicBezTo>
                  <a:pt x="1134" y="465"/>
                  <a:pt x="1113" y="372"/>
                  <a:pt x="1106" y="333"/>
                </a:cubicBezTo>
                <a:cubicBezTo>
                  <a:pt x="1099" y="294"/>
                  <a:pt x="1096" y="316"/>
                  <a:pt x="1085" y="298"/>
                </a:cubicBezTo>
                <a:cubicBezTo>
                  <a:pt x="1074" y="280"/>
                  <a:pt x="1057" y="254"/>
                  <a:pt x="1041" y="223"/>
                </a:cubicBezTo>
                <a:cubicBezTo>
                  <a:pt x="1024" y="193"/>
                  <a:pt x="1007" y="153"/>
                  <a:pt x="985" y="116"/>
                </a:cubicBezTo>
                <a:lnTo>
                  <a:pt x="910" y="0"/>
                </a:lnTo>
                <a:cubicBezTo>
                  <a:pt x="933" y="45"/>
                  <a:pt x="1085" y="316"/>
                  <a:pt x="1121" y="387"/>
                </a:cubicBezTo>
                <a:cubicBezTo>
                  <a:pt x="1157" y="458"/>
                  <a:pt x="1124" y="415"/>
                  <a:pt x="1127" y="426"/>
                </a:cubicBezTo>
                <a:cubicBezTo>
                  <a:pt x="1130" y="437"/>
                  <a:pt x="1141" y="422"/>
                  <a:pt x="1142" y="456"/>
                </a:cubicBezTo>
                <a:cubicBezTo>
                  <a:pt x="1143" y="490"/>
                  <a:pt x="1137" y="594"/>
                  <a:pt x="1133" y="633"/>
                </a:cubicBezTo>
                <a:cubicBezTo>
                  <a:pt x="1129" y="672"/>
                  <a:pt x="1137" y="664"/>
                  <a:pt x="1115" y="690"/>
                </a:cubicBezTo>
                <a:cubicBezTo>
                  <a:pt x="1093" y="716"/>
                  <a:pt x="1045" y="754"/>
                  <a:pt x="1001" y="789"/>
                </a:cubicBezTo>
                <a:cubicBezTo>
                  <a:pt x="957" y="824"/>
                  <a:pt x="884" y="870"/>
                  <a:pt x="849" y="898"/>
                </a:cubicBezTo>
                <a:cubicBezTo>
                  <a:pt x="814" y="926"/>
                  <a:pt x="813" y="938"/>
                  <a:pt x="791" y="958"/>
                </a:cubicBezTo>
                <a:cubicBezTo>
                  <a:pt x="769" y="978"/>
                  <a:pt x="765" y="983"/>
                  <a:pt x="716" y="1018"/>
                </a:cubicBezTo>
                <a:cubicBezTo>
                  <a:pt x="668" y="1053"/>
                  <a:pt x="577" y="1124"/>
                  <a:pt x="497" y="1169"/>
                </a:cubicBezTo>
                <a:cubicBezTo>
                  <a:pt x="417" y="1214"/>
                  <a:pt x="288" y="1261"/>
                  <a:pt x="233" y="1290"/>
                </a:cubicBezTo>
                <a:cubicBezTo>
                  <a:pt x="178" y="1319"/>
                  <a:pt x="204" y="1304"/>
                  <a:pt x="167" y="1344"/>
                </a:cubicBezTo>
                <a:cubicBezTo>
                  <a:pt x="130" y="1384"/>
                  <a:pt x="16" y="1519"/>
                  <a:pt x="8" y="1533"/>
                </a:cubicBezTo>
                <a:cubicBezTo>
                  <a:pt x="0" y="1547"/>
                  <a:pt x="74" y="1470"/>
                  <a:pt x="119" y="1425"/>
                </a:cubicBezTo>
                <a:cubicBezTo>
                  <a:pt x="164" y="1380"/>
                  <a:pt x="225" y="1304"/>
                  <a:pt x="281" y="1260"/>
                </a:cubicBezTo>
                <a:close/>
              </a:path>
            </a:pathLst>
          </a:custGeom>
          <a:solidFill>
            <a:srgbClr val="3366FF"/>
          </a:solidFill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46" name="Freeform 10"/>
          <p:cNvSpPr>
            <a:spLocks/>
          </p:cNvSpPr>
          <p:nvPr/>
        </p:nvSpPr>
        <p:spPr bwMode="auto">
          <a:xfrm>
            <a:off x="7535708" y="859845"/>
            <a:ext cx="672454" cy="808644"/>
          </a:xfrm>
          <a:custGeom>
            <a:avLst/>
            <a:gdLst>
              <a:gd name="T0" fmla="*/ 2147483647 w 437"/>
              <a:gd name="T1" fmla="*/ 2147483647 h 482"/>
              <a:gd name="T2" fmla="*/ 2147483647 w 437"/>
              <a:gd name="T3" fmla="*/ 2147483647 h 482"/>
              <a:gd name="T4" fmla="*/ 2147483647 w 437"/>
              <a:gd name="T5" fmla="*/ 2147483647 h 482"/>
              <a:gd name="T6" fmla="*/ 2147483647 w 437"/>
              <a:gd name="T7" fmla="*/ 2147483647 h 482"/>
              <a:gd name="T8" fmla="*/ 2147483647 w 437"/>
              <a:gd name="T9" fmla="*/ 2147483647 h 482"/>
              <a:gd name="T10" fmla="*/ 2147483647 w 437"/>
              <a:gd name="T11" fmla="*/ 2147483647 h 482"/>
              <a:gd name="T12" fmla="*/ 2147483647 w 437"/>
              <a:gd name="T13" fmla="*/ 2147483647 h 482"/>
              <a:gd name="T14" fmla="*/ 2147483647 w 437"/>
              <a:gd name="T15" fmla="*/ 2147483647 h 482"/>
              <a:gd name="T16" fmla="*/ 2147483647 w 437"/>
              <a:gd name="T17" fmla="*/ 2147483647 h 482"/>
              <a:gd name="T18" fmla="*/ 2147483647 w 437"/>
              <a:gd name="T19" fmla="*/ 2147483647 h 482"/>
              <a:gd name="T20" fmla="*/ 2147483647 w 437"/>
              <a:gd name="T21" fmla="*/ 2147483647 h 482"/>
              <a:gd name="T22" fmla="*/ 2147483647 w 437"/>
              <a:gd name="T23" fmla="*/ 2147483647 h 482"/>
              <a:gd name="T24" fmla="*/ 2147483647 w 437"/>
              <a:gd name="T25" fmla="*/ 2147483647 h 482"/>
              <a:gd name="T26" fmla="*/ 2147483647 w 437"/>
              <a:gd name="T27" fmla="*/ 2147483647 h 482"/>
              <a:gd name="T28" fmla="*/ 2147483647 w 437"/>
              <a:gd name="T29" fmla="*/ 2147483647 h 482"/>
              <a:gd name="T30" fmla="*/ 2147483647 w 437"/>
              <a:gd name="T31" fmla="*/ 2147483647 h 482"/>
              <a:gd name="T32" fmla="*/ 2147483647 w 437"/>
              <a:gd name="T33" fmla="*/ 2147483647 h 482"/>
              <a:gd name="T34" fmla="*/ 2147483647 w 437"/>
              <a:gd name="T35" fmla="*/ 2147483647 h 4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37"/>
              <a:gd name="T55" fmla="*/ 0 h 482"/>
              <a:gd name="T56" fmla="*/ 437 w 437"/>
              <a:gd name="T57" fmla="*/ 482 h 48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37" h="482">
                <a:moveTo>
                  <a:pt x="200" y="30"/>
                </a:moveTo>
                <a:cubicBezTo>
                  <a:pt x="190" y="8"/>
                  <a:pt x="166" y="0"/>
                  <a:pt x="149" y="43"/>
                </a:cubicBezTo>
                <a:cubicBezTo>
                  <a:pt x="133" y="87"/>
                  <a:pt x="120" y="265"/>
                  <a:pt x="99" y="293"/>
                </a:cubicBezTo>
                <a:cubicBezTo>
                  <a:pt x="78" y="321"/>
                  <a:pt x="39" y="207"/>
                  <a:pt x="23" y="210"/>
                </a:cubicBezTo>
                <a:cubicBezTo>
                  <a:pt x="7" y="213"/>
                  <a:pt x="0" y="284"/>
                  <a:pt x="5" y="311"/>
                </a:cubicBezTo>
                <a:cubicBezTo>
                  <a:pt x="10" y="338"/>
                  <a:pt x="35" y="348"/>
                  <a:pt x="51" y="375"/>
                </a:cubicBezTo>
                <a:cubicBezTo>
                  <a:pt x="67" y="402"/>
                  <a:pt x="71" y="458"/>
                  <a:pt x="99" y="470"/>
                </a:cubicBezTo>
                <a:cubicBezTo>
                  <a:pt x="127" y="482"/>
                  <a:pt x="205" y="464"/>
                  <a:pt x="220" y="450"/>
                </a:cubicBezTo>
                <a:cubicBezTo>
                  <a:pt x="235" y="437"/>
                  <a:pt x="174" y="411"/>
                  <a:pt x="190" y="391"/>
                </a:cubicBezTo>
                <a:cubicBezTo>
                  <a:pt x="205" y="372"/>
                  <a:pt x="275" y="342"/>
                  <a:pt x="311" y="332"/>
                </a:cubicBezTo>
                <a:cubicBezTo>
                  <a:pt x="346" y="322"/>
                  <a:pt x="381" y="346"/>
                  <a:pt x="402" y="332"/>
                </a:cubicBezTo>
                <a:cubicBezTo>
                  <a:pt x="422" y="318"/>
                  <a:pt x="437" y="260"/>
                  <a:pt x="432" y="247"/>
                </a:cubicBezTo>
                <a:cubicBezTo>
                  <a:pt x="427" y="234"/>
                  <a:pt x="395" y="258"/>
                  <a:pt x="371" y="254"/>
                </a:cubicBezTo>
                <a:cubicBezTo>
                  <a:pt x="347" y="249"/>
                  <a:pt x="287" y="250"/>
                  <a:pt x="291" y="221"/>
                </a:cubicBezTo>
                <a:cubicBezTo>
                  <a:pt x="294" y="191"/>
                  <a:pt x="385" y="103"/>
                  <a:pt x="392" y="76"/>
                </a:cubicBezTo>
                <a:cubicBezTo>
                  <a:pt x="398" y="49"/>
                  <a:pt x="361" y="40"/>
                  <a:pt x="331" y="57"/>
                </a:cubicBezTo>
                <a:cubicBezTo>
                  <a:pt x="301" y="73"/>
                  <a:pt x="231" y="179"/>
                  <a:pt x="210" y="175"/>
                </a:cubicBezTo>
                <a:cubicBezTo>
                  <a:pt x="188" y="171"/>
                  <a:pt x="202" y="61"/>
                  <a:pt x="200" y="30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47" name="Freeform 11"/>
          <p:cNvSpPr>
            <a:spLocks/>
          </p:cNvSpPr>
          <p:nvPr/>
        </p:nvSpPr>
        <p:spPr bwMode="auto">
          <a:xfrm>
            <a:off x="5406550" y="3356240"/>
            <a:ext cx="1778749" cy="2372246"/>
          </a:xfrm>
          <a:custGeom>
            <a:avLst/>
            <a:gdLst>
              <a:gd name="T0" fmla="*/ 2147483647 w 1155"/>
              <a:gd name="T1" fmla="*/ 2147483647 h 1414"/>
              <a:gd name="T2" fmla="*/ 2147483647 w 1155"/>
              <a:gd name="T3" fmla="*/ 2147483647 h 1414"/>
              <a:gd name="T4" fmla="*/ 2147483647 w 1155"/>
              <a:gd name="T5" fmla="*/ 2147483647 h 1414"/>
              <a:gd name="T6" fmla="*/ 2147483647 w 1155"/>
              <a:gd name="T7" fmla="*/ 2147483647 h 1414"/>
              <a:gd name="T8" fmla="*/ 2147483647 w 1155"/>
              <a:gd name="T9" fmla="*/ 2147483647 h 1414"/>
              <a:gd name="T10" fmla="*/ 2147483647 w 1155"/>
              <a:gd name="T11" fmla="*/ 2147483647 h 1414"/>
              <a:gd name="T12" fmla="*/ 2147483647 w 1155"/>
              <a:gd name="T13" fmla="*/ 2147483647 h 1414"/>
              <a:gd name="T14" fmla="*/ 2147483647 w 1155"/>
              <a:gd name="T15" fmla="*/ 2147483647 h 1414"/>
              <a:gd name="T16" fmla="*/ 2147483647 w 1155"/>
              <a:gd name="T17" fmla="*/ 2147483647 h 1414"/>
              <a:gd name="T18" fmla="*/ 2147483647 w 1155"/>
              <a:gd name="T19" fmla="*/ 2147483647 h 1414"/>
              <a:gd name="T20" fmla="*/ 2147483647 w 1155"/>
              <a:gd name="T21" fmla="*/ 2147483647 h 1414"/>
              <a:gd name="T22" fmla="*/ 2147483647 w 1155"/>
              <a:gd name="T23" fmla="*/ 0 h 14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55"/>
              <a:gd name="T37" fmla="*/ 0 h 1414"/>
              <a:gd name="T38" fmla="*/ 1155 w 1155"/>
              <a:gd name="T39" fmla="*/ 1414 h 14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55" h="1414">
                <a:moveTo>
                  <a:pt x="112" y="1278"/>
                </a:moveTo>
                <a:cubicBezTo>
                  <a:pt x="110" y="1281"/>
                  <a:pt x="100" y="1293"/>
                  <a:pt x="100" y="1293"/>
                </a:cubicBezTo>
                <a:cubicBezTo>
                  <a:pt x="100" y="1293"/>
                  <a:pt x="127" y="1260"/>
                  <a:pt x="115" y="1275"/>
                </a:cubicBezTo>
                <a:cubicBezTo>
                  <a:pt x="103" y="1290"/>
                  <a:pt x="0" y="1414"/>
                  <a:pt x="28" y="1386"/>
                </a:cubicBezTo>
                <a:cubicBezTo>
                  <a:pt x="56" y="1358"/>
                  <a:pt x="189" y="1178"/>
                  <a:pt x="282" y="1106"/>
                </a:cubicBezTo>
                <a:cubicBezTo>
                  <a:pt x="375" y="1034"/>
                  <a:pt x="502" y="998"/>
                  <a:pt x="586" y="952"/>
                </a:cubicBezTo>
                <a:cubicBezTo>
                  <a:pt x="670" y="907"/>
                  <a:pt x="733" y="879"/>
                  <a:pt x="783" y="835"/>
                </a:cubicBezTo>
                <a:cubicBezTo>
                  <a:pt x="834" y="791"/>
                  <a:pt x="857" y="734"/>
                  <a:pt x="889" y="685"/>
                </a:cubicBezTo>
                <a:cubicBezTo>
                  <a:pt x="920" y="635"/>
                  <a:pt x="948" y="599"/>
                  <a:pt x="968" y="535"/>
                </a:cubicBezTo>
                <a:cubicBezTo>
                  <a:pt x="987" y="471"/>
                  <a:pt x="976" y="372"/>
                  <a:pt x="1004" y="302"/>
                </a:cubicBezTo>
                <a:cubicBezTo>
                  <a:pt x="1032" y="233"/>
                  <a:pt x="1109" y="165"/>
                  <a:pt x="1132" y="114"/>
                </a:cubicBezTo>
                <a:cubicBezTo>
                  <a:pt x="1155" y="63"/>
                  <a:pt x="1137" y="24"/>
                  <a:pt x="1139" y="0"/>
                </a:cubicBezTo>
              </a:path>
            </a:pathLst>
          </a:custGeom>
          <a:noFill/>
          <a:ln w="889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48" name="Freeform 12"/>
          <p:cNvSpPr>
            <a:spLocks/>
          </p:cNvSpPr>
          <p:nvPr/>
        </p:nvSpPr>
        <p:spPr bwMode="auto">
          <a:xfrm>
            <a:off x="4794165" y="4777238"/>
            <a:ext cx="2424506" cy="1192834"/>
          </a:xfrm>
          <a:custGeom>
            <a:avLst/>
            <a:gdLst>
              <a:gd name="T0" fmla="*/ 0 w 1574"/>
              <a:gd name="T1" fmla="*/ 2147483647 h 711"/>
              <a:gd name="T2" fmla="*/ 2147483647 w 1574"/>
              <a:gd name="T3" fmla="*/ 2147483647 h 711"/>
              <a:gd name="T4" fmla="*/ 2147483647 w 1574"/>
              <a:gd name="T5" fmla="*/ 2147483647 h 711"/>
              <a:gd name="T6" fmla="*/ 2147483647 w 1574"/>
              <a:gd name="T7" fmla="*/ 2147483647 h 711"/>
              <a:gd name="T8" fmla="*/ 2147483647 w 1574"/>
              <a:gd name="T9" fmla="*/ 2147483647 h 711"/>
              <a:gd name="T10" fmla="*/ 2147483647 w 1574"/>
              <a:gd name="T11" fmla="*/ 2147483647 h 711"/>
              <a:gd name="T12" fmla="*/ 2147483647 w 1574"/>
              <a:gd name="T13" fmla="*/ 2147483647 h 711"/>
              <a:gd name="T14" fmla="*/ 2147483647 w 1574"/>
              <a:gd name="T15" fmla="*/ 2147483647 h 711"/>
              <a:gd name="T16" fmla="*/ 2147483647 w 1574"/>
              <a:gd name="T17" fmla="*/ 2147483647 h 711"/>
              <a:gd name="T18" fmla="*/ 2147483647 w 1574"/>
              <a:gd name="T19" fmla="*/ 2147483647 h 711"/>
              <a:gd name="T20" fmla="*/ 2147483647 w 1574"/>
              <a:gd name="T21" fmla="*/ 2147483647 h 711"/>
              <a:gd name="T22" fmla="*/ 2147483647 w 1574"/>
              <a:gd name="T23" fmla="*/ 2147483647 h 711"/>
              <a:gd name="T24" fmla="*/ 2147483647 w 1574"/>
              <a:gd name="T25" fmla="*/ 2147483647 h 711"/>
              <a:gd name="T26" fmla="*/ 2147483647 w 1574"/>
              <a:gd name="T27" fmla="*/ 2147483647 h 711"/>
              <a:gd name="T28" fmla="*/ 2147483647 w 1574"/>
              <a:gd name="T29" fmla="*/ 2147483647 h 711"/>
              <a:gd name="T30" fmla="*/ 2147483647 w 1574"/>
              <a:gd name="T31" fmla="*/ 2147483647 h 711"/>
              <a:gd name="T32" fmla="*/ 2147483647 w 1574"/>
              <a:gd name="T33" fmla="*/ 2147483647 h 711"/>
              <a:gd name="T34" fmla="*/ 2147483647 w 1574"/>
              <a:gd name="T35" fmla="*/ 2147483647 h 711"/>
              <a:gd name="T36" fmla="*/ 2147483647 w 1574"/>
              <a:gd name="T37" fmla="*/ 2147483647 h 711"/>
              <a:gd name="T38" fmla="*/ 2147483647 w 1574"/>
              <a:gd name="T39" fmla="*/ 2147483647 h 711"/>
              <a:gd name="T40" fmla="*/ 2147483647 w 1574"/>
              <a:gd name="T41" fmla="*/ 2147483647 h 711"/>
              <a:gd name="T42" fmla="*/ 2147483647 w 1574"/>
              <a:gd name="T43" fmla="*/ 2147483647 h 711"/>
              <a:gd name="T44" fmla="*/ 2147483647 w 1574"/>
              <a:gd name="T45" fmla="*/ 2147483647 h 711"/>
              <a:gd name="T46" fmla="*/ 2147483647 w 1574"/>
              <a:gd name="T47" fmla="*/ 2147483647 h 711"/>
              <a:gd name="T48" fmla="*/ 2147483647 w 1574"/>
              <a:gd name="T49" fmla="*/ 2147483647 h 711"/>
              <a:gd name="T50" fmla="*/ 2147483647 w 1574"/>
              <a:gd name="T51" fmla="*/ 2147483647 h 711"/>
              <a:gd name="T52" fmla="*/ 2147483647 w 1574"/>
              <a:gd name="T53" fmla="*/ 2147483647 h 711"/>
              <a:gd name="T54" fmla="*/ 2147483647 w 1574"/>
              <a:gd name="T55" fmla="*/ 2147483647 h 711"/>
              <a:gd name="T56" fmla="*/ 2147483647 w 1574"/>
              <a:gd name="T57" fmla="*/ 2147483647 h 711"/>
              <a:gd name="T58" fmla="*/ 2147483647 w 1574"/>
              <a:gd name="T59" fmla="*/ 2147483647 h 711"/>
              <a:gd name="T60" fmla="*/ 2147483647 w 1574"/>
              <a:gd name="T61" fmla="*/ 2147483647 h 711"/>
              <a:gd name="T62" fmla="*/ 2147483647 w 1574"/>
              <a:gd name="T63" fmla="*/ 2147483647 h 711"/>
              <a:gd name="T64" fmla="*/ 2147483647 w 1574"/>
              <a:gd name="T65" fmla="*/ 2147483647 h 711"/>
              <a:gd name="T66" fmla="*/ 2147483647 w 1574"/>
              <a:gd name="T67" fmla="*/ 2147483647 h 711"/>
              <a:gd name="T68" fmla="*/ 0 w 1574"/>
              <a:gd name="T69" fmla="*/ 2147483647 h 7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74"/>
              <a:gd name="T106" fmla="*/ 0 h 711"/>
              <a:gd name="T107" fmla="*/ 1574 w 1574"/>
              <a:gd name="T108" fmla="*/ 711 h 7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74" h="711">
                <a:moveTo>
                  <a:pt x="0" y="705"/>
                </a:moveTo>
                <a:cubicBezTo>
                  <a:pt x="9" y="711"/>
                  <a:pt x="154" y="696"/>
                  <a:pt x="205" y="696"/>
                </a:cubicBezTo>
                <a:cubicBezTo>
                  <a:pt x="256" y="696"/>
                  <a:pt x="270" y="705"/>
                  <a:pt x="305" y="705"/>
                </a:cubicBezTo>
                <a:cubicBezTo>
                  <a:pt x="340" y="705"/>
                  <a:pt x="366" y="703"/>
                  <a:pt x="416" y="698"/>
                </a:cubicBezTo>
                <a:cubicBezTo>
                  <a:pt x="466" y="693"/>
                  <a:pt x="569" y="682"/>
                  <a:pt x="608" y="676"/>
                </a:cubicBezTo>
                <a:cubicBezTo>
                  <a:pt x="647" y="670"/>
                  <a:pt x="638" y="669"/>
                  <a:pt x="653" y="664"/>
                </a:cubicBezTo>
                <a:cubicBezTo>
                  <a:pt x="668" y="659"/>
                  <a:pt x="686" y="652"/>
                  <a:pt x="698" y="643"/>
                </a:cubicBezTo>
                <a:cubicBezTo>
                  <a:pt x="710" y="634"/>
                  <a:pt x="712" y="617"/>
                  <a:pt x="722" y="607"/>
                </a:cubicBezTo>
                <a:cubicBezTo>
                  <a:pt x="732" y="597"/>
                  <a:pt x="743" y="603"/>
                  <a:pt x="758" y="583"/>
                </a:cubicBezTo>
                <a:cubicBezTo>
                  <a:pt x="773" y="563"/>
                  <a:pt x="777" y="520"/>
                  <a:pt x="812" y="487"/>
                </a:cubicBezTo>
                <a:cubicBezTo>
                  <a:pt x="847" y="454"/>
                  <a:pt x="928" y="417"/>
                  <a:pt x="971" y="385"/>
                </a:cubicBezTo>
                <a:cubicBezTo>
                  <a:pt x="1014" y="353"/>
                  <a:pt x="1048" y="311"/>
                  <a:pt x="1073" y="294"/>
                </a:cubicBezTo>
                <a:cubicBezTo>
                  <a:pt x="1098" y="277"/>
                  <a:pt x="1095" y="293"/>
                  <a:pt x="1119" y="285"/>
                </a:cubicBezTo>
                <a:cubicBezTo>
                  <a:pt x="1143" y="277"/>
                  <a:pt x="1187" y="266"/>
                  <a:pt x="1219" y="248"/>
                </a:cubicBezTo>
                <a:cubicBezTo>
                  <a:pt x="1251" y="230"/>
                  <a:pt x="1286" y="191"/>
                  <a:pt x="1311" y="175"/>
                </a:cubicBezTo>
                <a:cubicBezTo>
                  <a:pt x="1336" y="159"/>
                  <a:pt x="1330" y="176"/>
                  <a:pt x="1370" y="151"/>
                </a:cubicBezTo>
                <a:cubicBezTo>
                  <a:pt x="1410" y="126"/>
                  <a:pt x="1524" y="46"/>
                  <a:pt x="1549" y="23"/>
                </a:cubicBezTo>
                <a:cubicBezTo>
                  <a:pt x="1574" y="0"/>
                  <a:pt x="1528" y="10"/>
                  <a:pt x="1520" y="13"/>
                </a:cubicBezTo>
                <a:cubicBezTo>
                  <a:pt x="1511" y="16"/>
                  <a:pt x="1511" y="22"/>
                  <a:pt x="1501" y="38"/>
                </a:cubicBezTo>
                <a:cubicBezTo>
                  <a:pt x="1491" y="54"/>
                  <a:pt x="1474" y="94"/>
                  <a:pt x="1460" y="112"/>
                </a:cubicBezTo>
                <a:cubicBezTo>
                  <a:pt x="1446" y="130"/>
                  <a:pt x="1441" y="129"/>
                  <a:pt x="1418" y="145"/>
                </a:cubicBezTo>
                <a:cubicBezTo>
                  <a:pt x="1395" y="161"/>
                  <a:pt x="1367" y="182"/>
                  <a:pt x="1322" y="208"/>
                </a:cubicBezTo>
                <a:cubicBezTo>
                  <a:pt x="1277" y="234"/>
                  <a:pt x="1190" y="278"/>
                  <a:pt x="1151" y="298"/>
                </a:cubicBezTo>
                <a:cubicBezTo>
                  <a:pt x="1112" y="318"/>
                  <a:pt x="1107" y="311"/>
                  <a:pt x="1085" y="325"/>
                </a:cubicBezTo>
                <a:cubicBezTo>
                  <a:pt x="1063" y="339"/>
                  <a:pt x="1028" y="374"/>
                  <a:pt x="1016" y="385"/>
                </a:cubicBezTo>
                <a:cubicBezTo>
                  <a:pt x="1004" y="396"/>
                  <a:pt x="1032" y="382"/>
                  <a:pt x="1010" y="394"/>
                </a:cubicBezTo>
                <a:cubicBezTo>
                  <a:pt x="988" y="406"/>
                  <a:pt x="937" y="417"/>
                  <a:pt x="884" y="454"/>
                </a:cubicBezTo>
                <a:cubicBezTo>
                  <a:pt x="831" y="491"/>
                  <a:pt x="744" y="585"/>
                  <a:pt x="689" y="619"/>
                </a:cubicBezTo>
                <a:cubicBezTo>
                  <a:pt x="634" y="653"/>
                  <a:pt x="592" y="650"/>
                  <a:pt x="554" y="658"/>
                </a:cubicBezTo>
                <a:cubicBezTo>
                  <a:pt x="516" y="666"/>
                  <a:pt x="498" y="670"/>
                  <a:pt x="464" y="670"/>
                </a:cubicBezTo>
                <a:cubicBezTo>
                  <a:pt x="430" y="670"/>
                  <a:pt x="381" y="661"/>
                  <a:pt x="350" y="661"/>
                </a:cubicBezTo>
                <a:cubicBezTo>
                  <a:pt x="319" y="661"/>
                  <a:pt x="304" y="669"/>
                  <a:pt x="278" y="669"/>
                </a:cubicBezTo>
                <a:cubicBezTo>
                  <a:pt x="252" y="669"/>
                  <a:pt x="216" y="662"/>
                  <a:pt x="195" y="660"/>
                </a:cubicBezTo>
                <a:cubicBezTo>
                  <a:pt x="174" y="658"/>
                  <a:pt x="182" y="653"/>
                  <a:pt x="150" y="660"/>
                </a:cubicBezTo>
                <a:lnTo>
                  <a:pt x="0" y="705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5321450" y="5458377"/>
            <a:ext cx="373771" cy="347281"/>
          </a:xfrm>
          <a:custGeom>
            <a:avLst/>
            <a:gdLst>
              <a:gd name="T0" fmla="*/ 2147483647 w 242"/>
              <a:gd name="T1" fmla="*/ 0 h 207"/>
              <a:gd name="T2" fmla="*/ 2147483647 w 242"/>
              <a:gd name="T3" fmla="*/ 2147483647 h 207"/>
              <a:gd name="T4" fmla="*/ 2147483647 w 242"/>
              <a:gd name="T5" fmla="*/ 2147483647 h 207"/>
              <a:gd name="T6" fmla="*/ 2147483647 w 242"/>
              <a:gd name="T7" fmla="*/ 2147483647 h 207"/>
              <a:gd name="T8" fmla="*/ 2147483647 w 242"/>
              <a:gd name="T9" fmla="*/ 2147483647 h 207"/>
              <a:gd name="T10" fmla="*/ 2147483647 w 242"/>
              <a:gd name="T11" fmla="*/ 2147483647 h 207"/>
              <a:gd name="T12" fmla="*/ 2147483647 w 242"/>
              <a:gd name="T13" fmla="*/ 2147483647 h 207"/>
              <a:gd name="T14" fmla="*/ 2147483647 w 242"/>
              <a:gd name="T15" fmla="*/ 2147483647 h 207"/>
              <a:gd name="T16" fmla="*/ 2147483647 w 242"/>
              <a:gd name="T17" fmla="*/ 2147483647 h 207"/>
              <a:gd name="T18" fmla="*/ 2147483647 w 242"/>
              <a:gd name="T19" fmla="*/ 2147483647 h 207"/>
              <a:gd name="T20" fmla="*/ 2147483647 w 242"/>
              <a:gd name="T21" fmla="*/ 2147483647 h 207"/>
              <a:gd name="T22" fmla="*/ 2147483647 w 242"/>
              <a:gd name="T23" fmla="*/ 2147483647 h 207"/>
              <a:gd name="T24" fmla="*/ 2147483647 w 242"/>
              <a:gd name="T25" fmla="*/ 2147483647 h 207"/>
              <a:gd name="T26" fmla="*/ 2147483647 w 242"/>
              <a:gd name="T27" fmla="*/ 2147483647 h 207"/>
              <a:gd name="T28" fmla="*/ 2147483647 w 242"/>
              <a:gd name="T29" fmla="*/ 2147483647 h 207"/>
              <a:gd name="T30" fmla="*/ 2147483647 w 242"/>
              <a:gd name="T31" fmla="*/ 2147483647 h 207"/>
              <a:gd name="T32" fmla="*/ 2147483647 w 242"/>
              <a:gd name="T33" fmla="*/ 2147483647 h 207"/>
              <a:gd name="T34" fmla="*/ 2147483647 w 242"/>
              <a:gd name="T35" fmla="*/ 0 h 2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2"/>
              <a:gd name="T55" fmla="*/ 0 h 207"/>
              <a:gd name="T56" fmla="*/ 242 w 242"/>
              <a:gd name="T57" fmla="*/ 207 h 2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2" h="207">
                <a:moveTo>
                  <a:pt x="118" y="0"/>
                </a:moveTo>
                <a:cubicBezTo>
                  <a:pt x="108" y="1"/>
                  <a:pt x="105" y="21"/>
                  <a:pt x="94" y="24"/>
                </a:cubicBezTo>
                <a:cubicBezTo>
                  <a:pt x="83" y="27"/>
                  <a:pt x="63" y="14"/>
                  <a:pt x="50" y="20"/>
                </a:cubicBezTo>
                <a:cubicBezTo>
                  <a:pt x="37" y="26"/>
                  <a:pt x="25" y="41"/>
                  <a:pt x="18" y="60"/>
                </a:cubicBezTo>
                <a:cubicBezTo>
                  <a:pt x="11" y="79"/>
                  <a:pt x="0" y="117"/>
                  <a:pt x="6" y="136"/>
                </a:cubicBezTo>
                <a:cubicBezTo>
                  <a:pt x="12" y="155"/>
                  <a:pt x="35" y="165"/>
                  <a:pt x="54" y="176"/>
                </a:cubicBezTo>
                <a:cubicBezTo>
                  <a:pt x="73" y="187"/>
                  <a:pt x="103" y="201"/>
                  <a:pt x="122" y="204"/>
                </a:cubicBezTo>
                <a:cubicBezTo>
                  <a:pt x="141" y="207"/>
                  <a:pt x="156" y="200"/>
                  <a:pt x="170" y="196"/>
                </a:cubicBezTo>
                <a:cubicBezTo>
                  <a:pt x="184" y="192"/>
                  <a:pt x="195" y="187"/>
                  <a:pt x="206" y="180"/>
                </a:cubicBezTo>
                <a:cubicBezTo>
                  <a:pt x="217" y="173"/>
                  <a:pt x="228" y="163"/>
                  <a:pt x="234" y="152"/>
                </a:cubicBezTo>
                <a:cubicBezTo>
                  <a:pt x="240" y="141"/>
                  <a:pt x="242" y="127"/>
                  <a:pt x="242" y="116"/>
                </a:cubicBezTo>
                <a:cubicBezTo>
                  <a:pt x="242" y="105"/>
                  <a:pt x="238" y="95"/>
                  <a:pt x="234" y="84"/>
                </a:cubicBezTo>
                <a:cubicBezTo>
                  <a:pt x="230" y="73"/>
                  <a:pt x="221" y="61"/>
                  <a:pt x="218" y="52"/>
                </a:cubicBezTo>
                <a:cubicBezTo>
                  <a:pt x="215" y="43"/>
                  <a:pt x="220" y="34"/>
                  <a:pt x="215" y="29"/>
                </a:cubicBezTo>
                <a:cubicBezTo>
                  <a:pt x="210" y="24"/>
                  <a:pt x="196" y="25"/>
                  <a:pt x="190" y="24"/>
                </a:cubicBezTo>
                <a:cubicBezTo>
                  <a:pt x="184" y="23"/>
                  <a:pt x="184" y="21"/>
                  <a:pt x="178" y="20"/>
                </a:cubicBezTo>
                <a:cubicBezTo>
                  <a:pt x="172" y="19"/>
                  <a:pt x="164" y="19"/>
                  <a:pt x="154" y="16"/>
                </a:cubicBezTo>
                <a:cubicBezTo>
                  <a:pt x="144" y="13"/>
                  <a:pt x="125" y="3"/>
                  <a:pt x="118" y="0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>
            <a:off x="7036791" y="3436767"/>
            <a:ext cx="283666" cy="219776"/>
          </a:xfrm>
          <a:custGeom>
            <a:avLst/>
            <a:gdLst>
              <a:gd name="T0" fmla="*/ 2147483647 w 185"/>
              <a:gd name="T1" fmla="*/ 2147483647 h 131"/>
              <a:gd name="T2" fmla="*/ 2147483647 w 185"/>
              <a:gd name="T3" fmla="*/ 2147483647 h 131"/>
              <a:gd name="T4" fmla="*/ 2147483647 w 185"/>
              <a:gd name="T5" fmla="*/ 2147483647 h 131"/>
              <a:gd name="T6" fmla="*/ 2147483647 w 185"/>
              <a:gd name="T7" fmla="*/ 2147483647 h 131"/>
              <a:gd name="T8" fmla="*/ 2147483647 w 185"/>
              <a:gd name="T9" fmla="*/ 2147483647 h 131"/>
              <a:gd name="T10" fmla="*/ 2147483647 w 185"/>
              <a:gd name="T11" fmla="*/ 2147483647 h 131"/>
              <a:gd name="T12" fmla="*/ 2147483647 w 185"/>
              <a:gd name="T13" fmla="*/ 2147483647 h 131"/>
              <a:gd name="T14" fmla="*/ 2147483647 w 185"/>
              <a:gd name="T15" fmla="*/ 2147483647 h 131"/>
              <a:gd name="T16" fmla="*/ 2147483647 w 185"/>
              <a:gd name="T17" fmla="*/ 2147483647 h 131"/>
              <a:gd name="T18" fmla="*/ 2147483647 w 185"/>
              <a:gd name="T19" fmla="*/ 2147483647 h 131"/>
              <a:gd name="T20" fmla="*/ 2147483647 w 185"/>
              <a:gd name="T21" fmla="*/ 2147483647 h 131"/>
              <a:gd name="T22" fmla="*/ 2147483647 w 185"/>
              <a:gd name="T23" fmla="*/ 2147483647 h 131"/>
              <a:gd name="T24" fmla="*/ 2147483647 w 185"/>
              <a:gd name="T25" fmla="*/ 2147483647 h 131"/>
              <a:gd name="T26" fmla="*/ 2147483647 w 185"/>
              <a:gd name="T27" fmla="*/ 2147483647 h 131"/>
              <a:gd name="T28" fmla="*/ 2147483647 w 185"/>
              <a:gd name="T29" fmla="*/ 2147483647 h 131"/>
              <a:gd name="T30" fmla="*/ 2147483647 w 185"/>
              <a:gd name="T31" fmla="*/ 2147483647 h 131"/>
              <a:gd name="T32" fmla="*/ 2147483647 w 185"/>
              <a:gd name="T33" fmla="*/ 2147483647 h 131"/>
              <a:gd name="T34" fmla="*/ 2147483647 w 185"/>
              <a:gd name="T35" fmla="*/ 2147483647 h 1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5"/>
              <a:gd name="T55" fmla="*/ 0 h 131"/>
              <a:gd name="T56" fmla="*/ 185 w 185"/>
              <a:gd name="T57" fmla="*/ 131 h 1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5" h="131">
                <a:moveTo>
                  <a:pt x="85" y="1"/>
                </a:moveTo>
                <a:cubicBezTo>
                  <a:pt x="75" y="2"/>
                  <a:pt x="71" y="12"/>
                  <a:pt x="59" y="13"/>
                </a:cubicBezTo>
                <a:cubicBezTo>
                  <a:pt x="47" y="14"/>
                  <a:pt x="24" y="4"/>
                  <a:pt x="15" y="9"/>
                </a:cubicBezTo>
                <a:cubicBezTo>
                  <a:pt x="6" y="14"/>
                  <a:pt x="7" y="30"/>
                  <a:pt x="5" y="41"/>
                </a:cubicBezTo>
                <a:cubicBezTo>
                  <a:pt x="3" y="52"/>
                  <a:pt x="0" y="65"/>
                  <a:pt x="1" y="77"/>
                </a:cubicBezTo>
                <a:cubicBezTo>
                  <a:pt x="2" y="89"/>
                  <a:pt x="1" y="104"/>
                  <a:pt x="13" y="113"/>
                </a:cubicBezTo>
                <a:cubicBezTo>
                  <a:pt x="25" y="122"/>
                  <a:pt x="54" y="127"/>
                  <a:pt x="73" y="129"/>
                </a:cubicBezTo>
                <a:cubicBezTo>
                  <a:pt x="92" y="131"/>
                  <a:pt x="110" y="130"/>
                  <a:pt x="125" y="125"/>
                </a:cubicBezTo>
                <a:cubicBezTo>
                  <a:pt x="140" y="120"/>
                  <a:pt x="152" y="104"/>
                  <a:pt x="161" y="97"/>
                </a:cubicBezTo>
                <a:cubicBezTo>
                  <a:pt x="170" y="90"/>
                  <a:pt x="175" y="92"/>
                  <a:pt x="177" y="85"/>
                </a:cubicBezTo>
                <a:cubicBezTo>
                  <a:pt x="179" y="78"/>
                  <a:pt x="174" y="60"/>
                  <a:pt x="173" y="53"/>
                </a:cubicBezTo>
                <a:cubicBezTo>
                  <a:pt x="172" y="46"/>
                  <a:pt x="167" y="43"/>
                  <a:pt x="169" y="41"/>
                </a:cubicBezTo>
                <a:cubicBezTo>
                  <a:pt x="171" y="39"/>
                  <a:pt x="181" y="45"/>
                  <a:pt x="183" y="41"/>
                </a:cubicBezTo>
                <a:cubicBezTo>
                  <a:pt x="185" y="37"/>
                  <a:pt x="185" y="23"/>
                  <a:pt x="180" y="18"/>
                </a:cubicBezTo>
                <a:cubicBezTo>
                  <a:pt x="175" y="13"/>
                  <a:pt x="161" y="14"/>
                  <a:pt x="155" y="13"/>
                </a:cubicBezTo>
                <a:cubicBezTo>
                  <a:pt x="149" y="12"/>
                  <a:pt x="149" y="10"/>
                  <a:pt x="143" y="9"/>
                </a:cubicBezTo>
                <a:cubicBezTo>
                  <a:pt x="137" y="8"/>
                  <a:pt x="129" y="6"/>
                  <a:pt x="119" y="5"/>
                </a:cubicBezTo>
                <a:cubicBezTo>
                  <a:pt x="109" y="4"/>
                  <a:pt x="95" y="0"/>
                  <a:pt x="85" y="1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 rot="19170775">
            <a:off x="6333597" y="5120880"/>
            <a:ext cx="916073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Sg Kerayong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951691" y="3919940"/>
            <a:ext cx="886037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FF3300"/>
                </a:solidFill>
                <a:latin typeface="Times New Roman" pitchFamily="18" charset="0"/>
              </a:rPr>
              <a:t>280 cumec</a:t>
            </a: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>
            <a:off x="7025112" y="3758883"/>
            <a:ext cx="128483" cy="255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5022767" y="5933160"/>
            <a:ext cx="887706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300 cumec</a:t>
            </a:r>
          </a:p>
        </p:txBody>
      </p:sp>
      <p:sp>
        <p:nvSpPr>
          <p:cNvPr id="65555" name="Freeform 19"/>
          <p:cNvSpPr>
            <a:spLocks/>
          </p:cNvSpPr>
          <p:nvPr/>
        </p:nvSpPr>
        <p:spPr bwMode="auto">
          <a:xfrm>
            <a:off x="3122209" y="2218770"/>
            <a:ext cx="630738" cy="567057"/>
          </a:xfrm>
          <a:custGeom>
            <a:avLst/>
            <a:gdLst>
              <a:gd name="T0" fmla="*/ 2147483647 w 604"/>
              <a:gd name="T1" fmla="*/ 2147483647 h 591"/>
              <a:gd name="T2" fmla="*/ 2147483647 w 604"/>
              <a:gd name="T3" fmla="*/ 2147483647 h 591"/>
              <a:gd name="T4" fmla="*/ 2147483647 w 604"/>
              <a:gd name="T5" fmla="*/ 2147483647 h 591"/>
              <a:gd name="T6" fmla="*/ 2147483647 w 604"/>
              <a:gd name="T7" fmla="*/ 2147483647 h 591"/>
              <a:gd name="T8" fmla="*/ 2147483647 w 604"/>
              <a:gd name="T9" fmla="*/ 2147483647 h 591"/>
              <a:gd name="T10" fmla="*/ 2147483647 w 604"/>
              <a:gd name="T11" fmla="*/ 2147483647 h 591"/>
              <a:gd name="T12" fmla="*/ 2147483647 w 604"/>
              <a:gd name="T13" fmla="*/ 2147483647 h 591"/>
              <a:gd name="T14" fmla="*/ 2147483647 w 604"/>
              <a:gd name="T15" fmla="*/ 2147483647 h 591"/>
              <a:gd name="T16" fmla="*/ 2147483647 w 604"/>
              <a:gd name="T17" fmla="*/ 2147483647 h 591"/>
              <a:gd name="T18" fmla="*/ 2147483647 w 604"/>
              <a:gd name="T19" fmla="*/ 2147483647 h 591"/>
              <a:gd name="T20" fmla="*/ 2147483647 w 604"/>
              <a:gd name="T21" fmla="*/ 2147483647 h 591"/>
              <a:gd name="T22" fmla="*/ 2147483647 w 604"/>
              <a:gd name="T23" fmla="*/ 2147483647 h 591"/>
              <a:gd name="T24" fmla="*/ 2147483647 w 604"/>
              <a:gd name="T25" fmla="*/ 2147483647 h 591"/>
              <a:gd name="T26" fmla="*/ 2147483647 w 604"/>
              <a:gd name="T27" fmla="*/ 2147483647 h 591"/>
              <a:gd name="T28" fmla="*/ 2147483647 w 604"/>
              <a:gd name="T29" fmla="*/ 2147483647 h 591"/>
              <a:gd name="T30" fmla="*/ 2147483647 w 604"/>
              <a:gd name="T31" fmla="*/ 2147483647 h 591"/>
              <a:gd name="T32" fmla="*/ 2147483647 w 604"/>
              <a:gd name="T33" fmla="*/ 2147483647 h 591"/>
              <a:gd name="T34" fmla="*/ 2147483647 w 604"/>
              <a:gd name="T35" fmla="*/ 2147483647 h 5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4"/>
              <a:gd name="T55" fmla="*/ 0 h 591"/>
              <a:gd name="T56" fmla="*/ 604 w 604"/>
              <a:gd name="T57" fmla="*/ 591 h 59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4" h="591">
                <a:moveTo>
                  <a:pt x="361" y="12"/>
                </a:moveTo>
                <a:cubicBezTo>
                  <a:pt x="313" y="3"/>
                  <a:pt x="224" y="0"/>
                  <a:pt x="168" y="12"/>
                </a:cubicBezTo>
                <a:cubicBezTo>
                  <a:pt x="112" y="24"/>
                  <a:pt x="48" y="44"/>
                  <a:pt x="24" y="84"/>
                </a:cubicBezTo>
                <a:cubicBezTo>
                  <a:pt x="0" y="124"/>
                  <a:pt x="20" y="200"/>
                  <a:pt x="25" y="252"/>
                </a:cubicBezTo>
                <a:cubicBezTo>
                  <a:pt x="30" y="304"/>
                  <a:pt x="33" y="361"/>
                  <a:pt x="57" y="396"/>
                </a:cubicBezTo>
                <a:cubicBezTo>
                  <a:pt x="81" y="431"/>
                  <a:pt x="136" y="451"/>
                  <a:pt x="171" y="465"/>
                </a:cubicBezTo>
                <a:cubicBezTo>
                  <a:pt x="206" y="479"/>
                  <a:pt x="235" y="465"/>
                  <a:pt x="267" y="483"/>
                </a:cubicBezTo>
                <a:cubicBezTo>
                  <a:pt x="299" y="501"/>
                  <a:pt x="328" y="561"/>
                  <a:pt x="363" y="576"/>
                </a:cubicBezTo>
                <a:cubicBezTo>
                  <a:pt x="398" y="591"/>
                  <a:pt x="452" y="579"/>
                  <a:pt x="477" y="573"/>
                </a:cubicBezTo>
                <a:cubicBezTo>
                  <a:pt x="502" y="567"/>
                  <a:pt x="494" y="541"/>
                  <a:pt x="513" y="537"/>
                </a:cubicBezTo>
                <a:cubicBezTo>
                  <a:pt x="532" y="533"/>
                  <a:pt x="578" y="549"/>
                  <a:pt x="591" y="546"/>
                </a:cubicBezTo>
                <a:cubicBezTo>
                  <a:pt x="604" y="543"/>
                  <a:pt x="601" y="524"/>
                  <a:pt x="591" y="516"/>
                </a:cubicBezTo>
                <a:cubicBezTo>
                  <a:pt x="581" y="508"/>
                  <a:pt x="542" y="507"/>
                  <a:pt x="531" y="495"/>
                </a:cubicBezTo>
                <a:cubicBezTo>
                  <a:pt x="520" y="483"/>
                  <a:pt x="528" y="471"/>
                  <a:pt x="525" y="444"/>
                </a:cubicBezTo>
                <a:cubicBezTo>
                  <a:pt x="522" y="417"/>
                  <a:pt x="516" y="370"/>
                  <a:pt x="510" y="330"/>
                </a:cubicBezTo>
                <a:cubicBezTo>
                  <a:pt x="504" y="290"/>
                  <a:pt x="498" y="245"/>
                  <a:pt x="489" y="201"/>
                </a:cubicBezTo>
                <a:cubicBezTo>
                  <a:pt x="480" y="157"/>
                  <a:pt x="477" y="97"/>
                  <a:pt x="456" y="66"/>
                </a:cubicBezTo>
                <a:cubicBezTo>
                  <a:pt x="435" y="35"/>
                  <a:pt x="381" y="23"/>
                  <a:pt x="361" y="1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56" name="Freeform 20"/>
          <p:cNvSpPr>
            <a:spLocks/>
          </p:cNvSpPr>
          <p:nvPr/>
        </p:nvSpPr>
        <p:spPr bwMode="auto">
          <a:xfrm>
            <a:off x="1430227" y="3243834"/>
            <a:ext cx="193560" cy="125827"/>
          </a:xfrm>
          <a:custGeom>
            <a:avLst/>
            <a:gdLst>
              <a:gd name="T0" fmla="*/ 0 w 186"/>
              <a:gd name="T1" fmla="*/ 2147483647 h 131"/>
              <a:gd name="T2" fmla="*/ 2147483647 w 186"/>
              <a:gd name="T3" fmla="*/ 2147483647 h 131"/>
              <a:gd name="T4" fmla="*/ 2147483647 w 186"/>
              <a:gd name="T5" fmla="*/ 2147483647 h 131"/>
              <a:gd name="T6" fmla="*/ 2147483647 w 186"/>
              <a:gd name="T7" fmla="*/ 2147483647 h 131"/>
              <a:gd name="T8" fmla="*/ 2147483647 w 186"/>
              <a:gd name="T9" fmla="*/ 2147483647 h 131"/>
              <a:gd name="T10" fmla="*/ 2147483647 w 186"/>
              <a:gd name="T11" fmla="*/ 2147483647 h 131"/>
              <a:gd name="T12" fmla="*/ 0 w 186"/>
              <a:gd name="T13" fmla="*/ 2147483647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6"/>
              <a:gd name="T22" fmla="*/ 0 h 131"/>
              <a:gd name="T23" fmla="*/ 186 w 186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6" h="131">
                <a:moveTo>
                  <a:pt x="0" y="57"/>
                </a:moveTo>
                <a:cubicBezTo>
                  <a:pt x="22" y="45"/>
                  <a:pt x="132" y="0"/>
                  <a:pt x="159" y="9"/>
                </a:cubicBezTo>
                <a:cubicBezTo>
                  <a:pt x="186" y="18"/>
                  <a:pt x="174" y="97"/>
                  <a:pt x="162" y="114"/>
                </a:cubicBezTo>
                <a:cubicBezTo>
                  <a:pt x="150" y="131"/>
                  <a:pt x="106" y="122"/>
                  <a:pt x="89" y="114"/>
                </a:cubicBezTo>
                <a:cubicBezTo>
                  <a:pt x="72" y="106"/>
                  <a:pt x="71" y="71"/>
                  <a:pt x="60" y="66"/>
                </a:cubicBezTo>
                <a:cubicBezTo>
                  <a:pt x="49" y="61"/>
                  <a:pt x="34" y="83"/>
                  <a:pt x="24" y="81"/>
                </a:cubicBezTo>
                <a:cubicBezTo>
                  <a:pt x="14" y="79"/>
                  <a:pt x="5" y="62"/>
                  <a:pt x="0" y="57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57" name="Freeform 21"/>
          <p:cNvSpPr>
            <a:spLocks/>
          </p:cNvSpPr>
          <p:nvPr/>
        </p:nvSpPr>
        <p:spPr bwMode="auto">
          <a:xfrm>
            <a:off x="2084326" y="3671644"/>
            <a:ext cx="260305" cy="229842"/>
          </a:xfrm>
          <a:custGeom>
            <a:avLst/>
            <a:gdLst>
              <a:gd name="T0" fmla="*/ 2147483647 w 248"/>
              <a:gd name="T1" fmla="*/ 2147483647 h 239"/>
              <a:gd name="T2" fmla="*/ 2147483647 w 248"/>
              <a:gd name="T3" fmla="*/ 2147483647 h 239"/>
              <a:gd name="T4" fmla="*/ 2147483647 w 248"/>
              <a:gd name="T5" fmla="*/ 2147483647 h 239"/>
              <a:gd name="T6" fmla="*/ 2147483647 w 248"/>
              <a:gd name="T7" fmla="*/ 0 h 239"/>
              <a:gd name="T8" fmla="*/ 2147483647 w 248"/>
              <a:gd name="T9" fmla="*/ 2147483647 h 239"/>
              <a:gd name="T10" fmla="*/ 2147483647 w 248"/>
              <a:gd name="T11" fmla="*/ 2147483647 h 239"/>
              <a:gd name="T12" fmla="*/ 2147483647 w 248"/>
              <a:gd name="T13" fmla="*/ 2147483647 h 239"/>
              <a:gd name="T14" fmla="*/ 2147483647 w 248"/>
              <a:gd name="T15" fmla="*/ 2147483647 h 239"/>
              <a:gd name="T16" fmla="*/ 2147483647 w 248"/>
              <a:gd name="T17" fmla="*/ 2147483647 h 2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8"/>
              <a:gd name="T28" fmla="*/ 0 h 239"/>
              <a:gd name="T29" fmla="*/ 248 w 248"/>
              <a:gd name="T30" fmla="*/ 239 h 2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8" h="239">
                <a:moveTo>
                  <a:pt x="17" y="99"/>
                </a:moveTo>
                <a:cubicBezTo>
                  <a:pt x="0" y="72"/>
                  <a:pt x="33" y="40"/>
                  <a:pt x="45" y="28"/>
                </a:cubicBezTo>
                <a:cubicBezTo>
                  <a:pt x="57" y="16"/>
                  <a:pt x="75" y="32"/>
                  <a:pt x="88" y="27"/>
                </a:cubicBezTo>
                <a:cubicBezTo>
                  <a:pt x="101" y="22"/>
                  <a:pt x="112" y="0"/>
                  <a:pt x="124" y="0"/>
                </a:cubicBezTo>
                <a:cubicBezTo>
                  <a:pt x="136" y="0"/>
                  <a:pt x="159" y="19"/>
                  <a:pt x="163" y="27"/>
                </a:cubicBezTo>
                <a:cubicBezTo>
                  <a:pt x="167" y="35"/>
                  <a:pt x="135" y="28"/>
                  <a:pt x="148" y="51"/>
                </a:cubicBezTo>
                <a:cubicBezTo>
                  <a:pt x="161" y="74"/>
                  <a:pt x="240" y="139"/>
                  <a:pt x="244" y="168"/>
                </a:cubicBezTo>
                <a:cubicBezTo>
                  <a:pt x="248" y="197"/>
                  <a:pt x="210" y="239"/>
                  <a:pt x="172" y="228"/>
                </a:cubicBezTo>
                <a:cubicBezTo>
                  <a:pt x="134" y="217"/>
                  <a:pt x="49" y="126"/>
                  <a:pt x="17" y="99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58" name="Freeform 22"/>
          <p:cNvSpPr>
            <a:spLocks/>
          </p:cNvSpPr>
          <p:nvPr/>
        </p:nvSpPr>
        <p:spPr bwMode="auto">
          <a:xfrm>
            <a:off x="4880934" y="3232090"/>
            <a:ext cx="250293" cy="234876"/>
          </a:xfrm>
          <a:custGeom>
            <a:avLst/>
            <a:gdLst>
              <a:gd name="T0" fmla="*/ 2147483647 w 238"/>
              <a:gd name="T1" fmla="*/ 2147483647 h 244"/>
              <a:gd name="T2" fmla="*/ 2147483647 w 238"/>
              <a:gd name="T3" fmla="*/ 2147483647 h 244"/>
              <a:gd name="T4" fmla="*/ 2147483647 w 238"/>
              <a:gd name="T5" fmla="*/ 2147483647 h 244"/>
              <a:gd name="T6" fmla="*/ 2147483647 w 238"/>
              <a:gd name="T7" fmla="*/ 2147483647 h 244"/>
              <a:gd name="T8" fmla="*/ 2147483647 w 238"/>
              <a:gd name="T9" fmla="*/ 2147483647 h 244"/>
              <a:gd name="T10" fmla="*/ 2147483647 w 238"/>
              <a:gd name="T11" fmla="*/ 2147483647 h 244"/>
              <a:gd name="T12" fmla="*/ 2147483647 w 238"/>
              <a:gd name="T13" fmla="*/ 2147483647 h 244"/>
              <a:gd name="T14" fmla="*/ 2147483647 w 238"/>
              <a:gd name="T15" fmla="*/ 2147483647 h 244"/>
              <a:gd name="T16" fmla="*/ 2147483647 w 238"/>
              <a:gd name="T17" fmla="*/ 2147483647 h 244"/>
              <a:gd name="T18" fmla="*/ 2147483647 w 238"/>
              <a:gd name="T19" fmla="*/ 2147483647 h 2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8"/>
              <a:gd name="T31" fmla="*/ 0 h 244"/>
              <a:gd name="T32" fmla="*/ 238 w 238"/>
              <a:gd name="T33" fmla="*/ 244 h 2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8" h="244">
                <a:moveTo>
                  <a:pt x="8" y="102"/>
                </a:moveTo>
                <a:cubicBezTo>
                  <a:pt x="15" y="77"/>
                  <a:pt x="77" y="45"/>
                  <a:pt x="97" y="38"/>
                </a:cubicBezTo>
                <a:cubicBezTo>
                  <a:pt x="117" y="31"/>
                  <a:pt x="109" y="65"/>
                  <a:pt x="130" y="59"/>
                </a:cubicBezTo>
                <a:cubicBezTo>
                  <a:pt x="151" y="53"/>
                  <a:pt x="214" y="0"/>
                  <a:pt x="226" y="2"/>
                </a:cubicBezTo>
                <a:cubicBezTo>
                  <a:pt x="238" y="4"/>
                  <a:pt x="215" y="53"/>
                  <a:pt x="205" y="71"/>
                </a:cubicBezTo>
                <a:cubicBezTo>
                  <a:pt x="195" y="89"/>
                  <a:pt x="170" y="93"/>
                  <a:pt x="166" y="110"/>
                </a:cubicBezTo>
                <a:cubicBezTo>
                  <a:pt x="162" y="127"/>
                  <a:pt x="191" y="151"/>
                  <a:pt x="181" y="173"/>
                </a:cubicBezTo>
                <a:cubicBezTo>
                  <a:pt x="171" y="195"/>
                  <a:pt x="130" y="240"/>
                  <a:pt x="103" y="242"/>
                </a:cubicBezTo>
                <a:cubicBezTo>
                  <a:pt x="76" y="244"/>
                  <a:pt x="32" y="208"/>
                  <a:pt x="16" y="185"/>
                </a:cubicBezTo>
                <a:cubicBezTo>
                  <a:pt x="0" y="162"/>
                  <a:pt x="10" y="119"/>
                  <a:pt x="8" y="10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59" name="Freeform 23"/>
          <p:cNvSpPr>
            <a:spLocks/>
          </p:cNvSpPr>
          <p:nvPr/>
        </p:nvSpPr>
        <p:spPr bwMode="auto">
          <a:xfrm>
            <a:off x="1602097" y="2831124"/>
            <a:ext cx="991160" cy="434521"/>
          </a:xfrm>
          <a:custGeom>
            <a:avLst/>
            <a:gdLst>
              <a:gd name="T0" fmla="*/ 0 w 949"/>
              <a:gd name="T1" fmla="*/ 2147483647 h 453"/>
              <a:gd name="T2" fmla="*/ 2147483647 w 949"/>
              <a:gd name="T3" fmla="*/ 2147483647 h 453"/>
              <a:gd name="T4" fmla="*/ 2147483647 w 949"/>
              <a:gd name="T5" fmla="*/ 2147483647 h 453"/>
              <a:gd name="T6" fmla="*/ 2147483647 w 949"/>
              <a:gd name="T7" fmla="*/ 2147483647 h 453"/>
              <a:gd name="T8" fmla="*/ 2147483647 w 949"/>
              <a:gd name="T9" fmla="*/ 2147483647 h 453"/>
              <a:gd name="T10" fmla="*/ 2147483647 w 949"/>
              <a:gd name="T11" fmla="*/ 2147483647 h 453"/>
              <a:gd name="T12" fmla="*/ 2147483647 w 949"/>
              <a:gd name="T13" fmla="*/ 2147483647 h 453"/>
              <a:gd name="T14" fmla="*/ 2147483647 w 949"/>
              <a:gd name="T15" fmla="*/ 2147483647 h 453"/>
              <a:gd name="T16" fmla="*/ 2147483647 w 949"/>
              <a:gd name="T17" fmla="*/ 0 h 4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9"/>
              <a:gd name="T28" fmla="*/ 0 h 453"/>
              <a:gd name="T29" fmla="*/ 949 w 949"/>
              <a:gd name="T30" fmla="*/ 453 h 4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9" h="453">
                <a:moveTo>
                  <a:pt x="0" y="453"/>
                </a:moveTo>
                <a:cubicBezTo>
                  <a:pt x="26" y="439"/>
                  <a:pt x="51" y="425"/>
                  <a:pt x="78" y="398"/>
                </a:cubicBezTo>
                <a:cubicBezTo>
                  <a:pt x="104" y="371"/>
                  <a:pt x="121" y="319"/>
                  <a:pt x="163" y="289"/>
                </a:cubicBezTo>
                <a:cubicBezTo>
                  <a:pt x="205" y="259"/>
                  <a:pt x="284" y="232"/>
                  <a:pt x="331" y="217"/>
                </a:cubicBezTo>
                <a:cubicBezTo>
                  <a:pt x="378" y="202"/>
                  <a:pt x="406" y="205"/>
                  <a:pt x="444" y="201"/>
                </a:cubicBezTo>
                <a:cubicBezTo>
                  <a:pt x="481" y="197"/>
                  <a:pt x="517" y="212"/>
                  <a:pt x="556" y="195"/>
                </a:cubicBezTo>
                <a:cubicBezTo>
                  <a:pt x="595" y="178"/>
                  <a:pt x="636" y="126"/>
                  <a:pt x="674" y="97"/>
                </a:cubicBezTo>
                <a:cubicBezTo>
                  <a:pt x="712" y="68"/>
                  <a:pt x="741" y="36"/>
                  <a:pt x="787" y="20"/>
                </a:cubicBezTo>
                <a:cubicBezTo>
                  <a:pt x="833" y="4"/>
                  <a:pt x="915" y="4"/>
                  <a:pt x="949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3736260" y="2148306"/>
            <a:ext cx="1810454" cy="201322"/>
          </a:xfrm>
          <a:custGeom>
            <a:avLst/>
            <a:gdLst>
              <a:gd name="T0" fmla="*/ 2147483647 w 2105"/>
              <a:gd name="T1" fmla="*/ 0 h 222"/>
              <a:gd name="T2" fmla="*/ 2147483647 w 2105"/>
              <a:gd name="T3" fmla="*/ 2147483647 h 222"/>
              <a:gd name="T4" fmla="*/ 2147483647 w 2105"/>
              <a:gd name="T5" fmla="*/ 2147483647 h 222"/>
              <a:gd name="T6" fmla="*/ 2147483647 w 2105"/>
              <a:gd name="T7" fmla="*/ 2147483647 h 222"/>
              <a:gd name="T8" fmla="*/ 2147483647 w 2105"/>
              <a:gd name="T9" fmla="*/ 2147483647 h 222"/>
              <a:gd name="T10" fmla="*/ 2147483647 w 2105"/>
              <a:gd name="T11" fmla="*/ 2147483647 h 222"/>
              <a:gd name="T12" fmla="*/ 2147483647 w 2105"/>
              <a:gd name="T13" fmla="*/ 2147483647 h 222"/>
              <a:gd name="T14" fmla="*/ 2147483647 w 2105"/>
              <a:gd name="T15" fmla="*/ 2147483647 h 222"/>
              <a:gd name="T16" fmla="*/ 2147483647 w 2105"/>
              <a:gd name="T17" fmla="*/ 2147483647 h 222"/>
              <a:gd name="T18" fmla="*/ 2147483647 w 2105"/>
              <a:gd name="T19" fmla="*/ 2147483647 h 222"/>
              <a:gd name="T20" fmla="*/ 2147483647 w 2105"/>
              <a:gd name="T21" fmla="*/ 2147483647 h 222"/>
              <a:gd name="T22" fmla="*/ 2147483647 w 2105"/>
              <a:gd name="T23" fmla="*/ 2147483647 h 222"/>
              <a:gd name="T24" fmla="*/ 2147483647 w 2105"/>
              <a:gd name="T25" fmla="*/ 2147483647 h 2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05"/>
              <a:gd name="T40" fmla="*/ 0 h 222"/>
              <a:gd name="T41" fmla="*/ 2105 w 2105"/>
              <a:gd name="T42" fmla="*/ 222 h 2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05" h="222">
                <a:moveTo>
                  <a:pt x="2105" y="0"/>
                </a:moveTo>
                <a:cubicBezTo>
                  <a:pt x="2082" y="11"/>
                  <a:pt x="2002" y="49"/>
                  <a:pt x="1966" y="71"/>
                </a:cubicBezTo>
                <a:cubicBezTo>
                  <a:pt x="1930" y="93"/>
                  <a:pt x="1930" y="119"/>
                  <a:pt x="1886" y="131"/>
                </a:cubicBezTo>
                <a:cubicBezTo>
                  <a:pt x="1841" y="143"/>
                  <a:pt x="1814" y="141"/>
                  <a:pt x="1700" y="142"/>
                </a:cubicBezTo>
                <a:cubicBezTo>
                  <a:pt x="1586" y="143"/>
                  <a:pt x="1303" y="145"/>
                  <a:pt x="1202" y="137"/>
                </a:cubicBezTo>
                <a:cubicBezTo>
                  <a:pt x="1100" y="129"/>
                  <a:pt x="1125" y="107"/>
                  <a:pt x="1089" y="93"/>
                </a:cubicBezTo>
                <a:cubicBezTo>
                  <a:pt x="1053" y="79"/>
                  <a:pt x="1029" y="61"/>
                  <a:pt x="988" y="55"/>
                </a:cubicBezTo>
                <a:cubicBezTo>
                  <a:pt x="947" y="49"/>
                  <a:pt x="906" y="54"/>
                  <a:pt x="842" y="55"/>
                </a:cubicBezTo>
                <a:cubicBezTo>
                  <a:pt x="779" y="56"/>
                  <a:pt x="722" y="61"/>
                  <a:pt x="604" y="60"/>
                </a:cubicBezTo>
                <a:cubicBezTo>
                  <a:pt x="486" y="59"/>
                  <a:pt x="226" y="51"/>
                  <a:pt x="132" y="51"/>
                </a:cubicBezTo>
                <a:cubicBezTo>
                  <a:pt x="38" y="51"/>
                  <a:pt x="60" y="50"/>
                  <a:pt x="39" y="60"/>
                </a:cubicBezTo>
                <a:cubicBezTo>
                  <a:pt x="18" y="70"/>
                  <a:pt x="12" y="84"/>
                  <a:pt x="6" y="111"/>
                </a:cubicBezTo>
                <a:cubicBezTo>
                  <a:pt x="0" y="138"/>
                  <a:pt x="4" y="199"/>
                  <a:pt x="3" y="22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 rot="518006">
            <a:off x="585906" y="3116403"/>
            <a:ext cx="974474" cy="33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Sg Keroh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 rot="1577942">
            <a:off x="2653327" y="3169886"/>
            <a:ext cx="809280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Sg Jinjang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 rot="5020712">
            <a:off x="3109432" y="1795961"/>
            <a:ext cx="714694" cy="22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Sg Batu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 rot="17989492">
            <a:off x="4974659" y="2659967"/>
            <a:ext cx="822065" cy="22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Sg Gombak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3834710" y="4530617"/>
            <a:ext cx="575674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PWTC</a:t>
            </a:r>
          </a:p>
        </p:txBody>
      </p:sp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4872591" y="4832602"/>
            <a:ext cx="186886" cy="337214"/>
            <a:chOff x="4196" y="3331"/>
            <a:chExt cx="180" cy="350"/>
          </a:xfrm>
        </p:grpSpPr>
        <p:sp>
          <p:nvSpPr>
            <p:cNvPr id="65654" name="Rectangle 31"/>
            <p:cNvSpPr>
              <a:spLocks noChangeArrowheads="1"/>
            </p:cNvSpPr>
            <p:nvPr/>
          </p:nvSpPr>
          <p:spPr bwMode="auto">
            <a:xfrm>
              <a:off x="4233" y="3521"/>
              <a:ext cx="111" cy="16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Times New Roman" pitchFamily="18" charset="0"/>
              </a:endParaRPr>
            </a:p>
          </p:txBody>
        </p:sp>
        <p:sp>
          <p:nvSpPr>
            <p:cNvPr id="288800" name="Freeform 32"/>
            <p:cNvSpPr>
              <a:spLocks/>
            </p:cNvSpPr>
            <p:nvPr/>
          </p:nvSpPr>
          <p:spPr bwMode="auto">
            <a:xfrm>
              <a:off x="4196" y="3331"/>
              <a:ext cx="180" cy="198"/>
            </a:xfrm>
            <a:custGeom>
              <a:avLst/>
              <a:gdLst/>
              <a:ahLst/>
              <a:cxnLst>
                <a:cxn ang="0">
                  <a:pos x="66" y="170"/>
                </a:cxn>
                <a:cxn ang="0">
                  <a:pos x="48" y="166"/>
                </a:cxn>
                <a:cxn ang="0">
                  <a:pos x="28" y="158"/>
                </a:cxn>
                <a:cxn ang="0">
                  <a:pos x="16" y="146"/>
                </a:cxn>
                <a:cxn ang="0">
                  <a:pos x="0" y="128"/>
                </a:cxn>
                <a:cxn ang="0">
                  <a:pos x="2" y="108"/>
                </a:cxn>
                <a:cxn ang="0">
                  <a:pos x="16" y="84"/>
                </a:cxn>
                <a:cxn ang="0">
                  <a:pos x="50" y="64"/>
                </a:cxn>
                <a:cxn ang="0">
                  <a:pos x="70" y="62"/>
                </a:cxn>
                <a:cxn ang="0">
                  <a:pos x="92" y="54"/>
                </a:cxn>
                <a:cxn ang="0">
                  <a:pos x="110" y="0"/>
                </a:cxn>
                <a:cxn ang="0">
                  <a:pos x="132" y="58"/>
                </a:cxn>
                <a:cxn ang="0">
                  <a:pos x="160" y="70"/>
                </a:cxn>
                <a:cxn ang="0">
                  <a:pos x="184" y="76"/>
                </a:cxn>
                <a:cxn ang="0">
                  <a:pos x="208" y="104"/>
                </a:cxn>
                <a:cxn ang="0">
                  <a:pos x="208" y="132"/>
                </a:cxn>
                <a:cxn ang="0">
                  <a:pos x="192" y="148"/>
                </a:cxn>
                <a:cxn ang="0">
                  <a:pos x="168" y="164"/>
                </a:cxn>
                <a:cxn ang="0">
                  <a:pos x="152" y="170"/>
                </a:cxn>
                <a:cxn ang="0">
                  <a:pos x="66" y="170"/>
                </a:cxn>
              </a:cxnLst>
              <a:rect l="0" t="0" r="r" b="b"/>
              <a:pathLst>
                <a:path w="208" h="170">
                  <a:moveTo>
                    <a:pt x="66" y="170"/>
                  </a:moveTo>
                  <a:lnTo>
                    <a:pt x="48" y="166"/>
                  </a:lnTo>
                  <a:lnTo>
                    <a:pt x="28" y="158"/>
                  </a:lnTo>
                  <a:lnTo>
                    <a:pt x="16" y="146"/>
                  </a:lnTo>
                  <a:lnTo>
                    <a:pt x="0" y="128"/>
                  </a:lnTo>
                  <a:lnTo>
                    <a:pt x="2" y="108"/>
                  </a:lnTo>
                  <a:lnTo>
                    <a:pt x="16" y="84"/>
                  </a:lnTo>
                  <a:lnTo>
                    <a:pt x="50" y="64"/>
                  </a:lnTo>
                  <a:lnTo>
                    <a:pt x="70" y="62"/>
                  </a:lnTo>
                  <a:lnTo>
                    <a:pt x="92" y="54"/>
                  </a:lnTo>
                  <a:lnTo>
                    <a:pt x="110" y="0"/>
                  </a:lnTo>
                  <a:lnTo>
                    <a:pt x="132" y="58"/>
                  </a:lnTo>
                  <a:lnTo>
                    <a:pt x="160" y="70"/>
                  </a:lnTo>
                  <a:lnTo>
                    <a:pt x="184" y="76"/>
                  </a:lnTo>
                  <a:lnTo>
                    <a:pt x="208" y="104"/>
                  </a:lnTo>
                  <a:lnTo>
                    <a:pt x="208" y="132"/>
                  </a:lnTo>
                  <a:lnTo>
                    <a:pt x="192" y="148"/>
                  </a:lnTo>
                  <a:lnTo>
                    <a:pt x="168" y="164"/>
                  </a:lnTo>
                  <a:lnTo>
                    <a:pt x="152" y="170"/>
                  </a:lnTo>
                  <a:lnTo>
                    <a:pt x="66" y="17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rgbClr val="FFFF66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65656" name="Rectangle 33"/>
            <p:cNvSpPr>
              <a:spLocks noChangeArrowheads="1"/>
            </p:cNvSpPr>
            <p:nvPr/>
          </p:nvSpPr>
          <p:spPr bwMode="auto">
            <a:xfrm>
              <a:off x="4262" y="3563"/>
              <a:ext cx="58" cy="116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Times New Roman" pitchFamily="18" charset="0"/>
              </a:endParaRPr>
            </a:p>
          </p:txBody>
        </p:sp>
      </p:grpSp>
      <p:sp>
        <p:nvSpPr>
          <p:cNvPr id="65567" name="Freeform 34"/>
          <p:cNvSpPr>
            <a:spLocks/>
          </p:cNvSpPr>
          <p:nvPr/>
        </p:nvSpPr>
        <p:spPr bwMode="auto">
          <a:xfrm>
            <a:off x="2539861" y="1666811"/>
            <a:ext cx="2212590" cy="2956080"/>
          </a:xfrm>
          <a:custGeom>
            <a:avLst/>
            <a:gdLst>
              <a:gd name="T0" fmla="*/ 2147483647 w 2114"/>
              <a:gd name="T1" fmla="*/ 2147483647 h 3086"/>
              <a:gd name="T2" fmla="*/ 2147483647 w 2114"/>
              <a:gd name="T3" fmla="*/ 2147483647 h 3086"/>
              <a:gd name="T4" fmla="*/ 2147483647 w 2114"/>
              <a:gd name="T5" fmla="*/ 2147483647 h 3086"/>
              <a:gd name="T6" fmla="*/ 2147483647 w 2114"/>
              <a:gd name="T7" fmla="*/ 2147483647 h 3086"/>
              <a:gd name="T8" fmla="*/ 2147483647 w 2114"/>
              <a:gd name="T9" fmla="*/ 2147483647 h 3086"/>
              <a:gd name="T10" fmla="*/ 2147483647 w 2114"/>
              <a:gd name="T11" fmla="*/ 2147483647 h 3086"/>
              <a:gd name="T12" fmla="*/ 2147483647 w 2114"/>
              <a:gd name="T13" fmla="*/ 2147483647 h 3086"/>
              <a:gd name="T14" fmla="*/ 2147483647 w 2114"/>
              <a:gd name="T15" fmla="*/ 2147483647 h 3086"/>
              <a:gd name="T16" fmla="*/ 2147483647 w 2114"/>
              <a:gd name="T17" fmla="*/ 2147483647 h 3086"/>
              <a:gd name="T18" fmla="*/ 2147483647 w 2114"/>
              <a:gd name="T19" fmla="*/ 2147483647 h 3086"/>
              <a:gd name="T20" fmla="*/ 2147483647 w 2114"/>
              <a:gd name="T21" fmla="*/ 2147483647 h 3086"/>
              <a:gd name="T22" fmla="*/ 2147483647 w 2114"/>
              <a:gd name="T23" fmla="*/ 2147483647 h 3086"/>
              <a:gd name="T24" fmla="*/ 2147483647 w 2114"/>
              <a:gd name="T25" fmla="*/ 2147483647 h 3086"/>
              <a:gd name="T26" fmla="*/ 2147483647 w 2114"/>
              <a:gd name="T27" fmla="*/ 2147483647 h 3086"/>
              <a:gd name="T28" fmla="*/ 2147483647 w 2114"/>
              <a:gd name="T29" fmla="*/ 2147483647 h 3086"/>
              <a:gd name="T30" fmla="*/ 2147483647 w 2114"/>
              <a:gd name="T31" fmla="*/ 2147483647 h 3086"/>
              <a:gd name="T32" fmla="*/ 2147483647 w 2114"/>
              <a:gd name="T33" fmla="*/ 2147483647 h 3086"/>
              <a:gd name="T34" fmla="*/ 2147483647 w 2114"/>
              <a:gd name="T35" fmla="*/ 2147483647 h 3086"/>
              <a:gd name="T36" fmla="*/ 2147483647 w 2114"/>
              <a:gd name="T37" fmla="*/ 2147483647 h 3086"/>
              <a:gd name="T38" fmla="*/ 2147483647 w 2114"/>
              <a:gd name="T39" fmla="*/ 2147483647 h 3086"/>
              <a:gd name="T40" fmla="*/ 2147483647 w 2114"/>
              <a:gd name="T41" fmla="*/ 2147483647 h 3086"/>
              <a:gd name="T42" fmla="*/ 2147483647 w 2114"/>
              <a:gd name="T43" fmla="*/ 2147483647 h 3086"/>
              <a:gd name="T44" fmla="*/ 2147483647 w 2114"/>
              <a:gd name="T45" fmla="*/ 2147483647 h 3086"/>
              <a:gd name="T46" fmla="*/ 2147483647 w 2114"/>
              <a:gd name="T47" fmla="*/ 2147483647 h 3086"/>
              <a:gd name="T48" fmla="*/ 2147483647 w 2114"/>
              <a:gd name="T49" fmla="*/ 2147483647 h 3086"/>
              <a:gd name="T50" fmla="*/ 2147483647 w 2114"/>
              <a:gd name="T51" fmla="*/ 2147483647 h 3086"/>
              <a:gd name="T52" fmla="*/ 2147483647 w 2114"/>
              <a:gd name="T53" fmla="*/ 2147483647 h 3086"/>
              <a:gd name="T54" fmla="*/ 2147483647 w 2114"/>
              <a:gd name="T55" fmla="*/ 2147483647 h 3086"/>
              <a:gd name="T56" fmla="*/ 2147483647 w 2114"/>
              <a:gd name="T57" fmla="*/ 2147483647 h 3086"/>
              <a:gd name="T58" fmla="*/ 2147483647 w 2114"/>
              <a:gd name="T59" fmla="*/ 2147483647 h 3086"/>
              <a:gd name="T60" fmla="*/ 2147483647 w 2114"/>
              <a:gd name="T61" fmla="*/ 0 h 3086"/>
              <a:gd name="T62" fmla="*/ 2147483647 w 2114"/>
              <a:gd name="T63" fmla="*/ 2147483647 h 30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14"/>
              <a:gd name="T97" fmla="*/ 0 h 3086"/>
              <a:gd name="T98" fmla="*/ 2114 w 2114"/>
              <a:gd name="T99" fmla="*/ 3086 h 30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14" h="3086">
                <a:moveTo>
                  <a:pt x="3" y="5"/>
                </a:moveTo>
                <a:cubicBezTo>
                  <a:pt x="0" y="53"/>
                  <a:pt x="30" y="217"/>
                  <a:pt x="32" y="288"/>
                </a:cubicBezTo>
                <a:cubicBezTo>
                  <a:pt x="34" y="359"/>
                  <a:pt x="4" y="340"/>
                  <a:pt x="18" y="434"/>
                </a:cubicBezTo>
                <a:cubicBezTo>
                  <a:pt x="32" y="528"/>
                  <a:pt x="88" y="696"/>
                  <a:pt x="114" y="855"/>
                </a:cubicBezTo>
                <a:cubicBezTo>
                  <a:pt x="140" y="1014"/>
                  <a:pt x="112" y="1269"/>
                  <a:pt x="171" y="1390"/>
                </a:cubicBezTo>
                <a:cubicBezTo>
                  <a:pt x="230" y="1511"/>
                  <a:pt x="371" y="1531"/>
                  <a:pt x="468" y="1580"/>
                </a:cubicBezTo>
                <a:cubicBezTo>
                  <a:pt x="565" y="1629"/>
                  <a:pt x="671" y="1617"/>
                  <a:pt x="756" y="1687"/>
                </a:cubicBezTo>
                <a:cubicBezTo>
                  <a:pt x="841" y="1757"/>
                  <a:pt x="929" y="1900"/>
                  <a:pt x="978" y="1999"/>
                </a:cubicBezTo>
                <a:cubicBezTo>
                  <a:pt x="1027" y="2098"/>
                  <a:pt x="1038" y="2205"/>
                  <a:pt x="1052" y="2279"/>
                </a:cubicBezTo>
                <a:cubicBezTo>
                  <a:pt x="1066" y="2353"/>
                  <a:pt x="1024" y="2392"/>
                  <a:pt x="1060" y="2444"/>
                </a:cubicBezTo>
                <a:cubicBezTo>
                  <a:pt x="1096" y="2496"/>
                  <a:pt x="1178" y="2536"/>
                  <a:pt x="1266" y="2588"/>
                </a:cubicBezTo>
                <a:cubicBezTo>
                  <a:pt x="1354" y="2640"/>
                  <a:pt x="1513" y="2688"/>
                  <a:pt x="1587" y="2756"/>
                </a:cubicBezTo>
                <a:cubicBezTo>
                  <a:pt x="1661" y="2824"/>
                  <a:pt x="1632" y="2940"/>
                  <a:pt x="1710" y="2995"/>
                </a:cubicBezTo>
                <a:cubicBezTo>
                  <a:pt x="1788" y="3050"/>
                  <a:pt x="1998" y="3084"/>
                  <a:pt x="2056" y="3085"/>
                </a:cubicBezTo>
                <a:cubicBezTo>
                  <a:pt x="2114" y="3086"/>
                  <a:pt x="2066" y="3021"/>
                  <a:pt x="2056" y="3003"/>
                </a:cubicBezTo>
                <a:cubicBezTo>
                  <a:pt x="2046" y="2985"/>
                  <a:pt x="2049" y="2987"/>
                  <a:pt x="1998" y="2978"/>
                </a:cubicBezTo>
                <a:cubicBezTo>
                  <a:pt x="1947" y="2969"/>
                  <a:pt x="1800" y="2980"/>
                  <a:pt x="1751" y="2946"/>
                </a:cubicBezTo>
                <a:cubicBezTo>
                  <a:pt x="1702" y="2912"/>
                  <a:pt x="1736" y="2821"/>
                  <a:pt x="1702" y="2773"/>
                </a:cubicBezTo>
                <a:cubicBezTo>
                  <a:pt x="1668" y="2725"/>
                  <a:pt x="1635" y="2710"/>
                  <a:pt x="1546" y="2658"/>
                </a:cubicBezTo>
                <a:cubicBezTo>
                  <a:pt x="1457" y="2606"/>
                  <a:pt x="1239" y="2517"/>
                  <a:pt x="1167" y="2462"/>
                </a:cubicBezTo>
                <a:cubicBezTo>
                  <a:pt x="1095" y="2407"/>
                  <a:pt x="1124" y="2366"/>
                  <a:pt x="1113" y="2327"/>
                </a:cubicBezTo>
                <a:cubicBezTo>
                  <a:pt x="1102" y="2288"/>
                  <a:pt x="1108" y="2278"/>
                  <a:pt x="1101" y="2230"/>
                </a:cubicBezTo>
                <a:cubicBezTo>
                  <a:pt x="1094" y="2182"/>
                  <a:pt x="1113" y="2130"/>
                  <a:pt x="1068" y="2040"/>
                </a:cubicBezTo>
                <a:cubicBezTo>
                  <a:pt x="1023" y="1950"/>
                  <a:pt x="934" y="1771"/>
                  <a:pt x="830" y="1687"/>
                </a:cubicBezTo>
                <a:cubicBezTo>
                  <a:pt x="726" y="1603"/>
                  <a:pt x="548" y="1590"/>
                  <a:pt x="443" y="1538"/>
                </a:cubicBezTo>
                <a:cubicBezTo>
                  <a:pt x="338" y="1486"/>
                  <a:pt x="253" y="1475"/>
                  <a:pt x="202" y="1373"/>
                </a:cubicBezTo>
                <a:cubicBezTo>
                  <a:pt x="151" y="1271"/>
                  <a:pt x="158" y="1066"/>
                  <a:pt x="135" y="926"/>
                </a:cubicBezTo>
                <a:cubicBezTo>
                  <a:pt x="112" y="786"/>
                  <a:pt x="76" y="628"/>
                  <a:pt x="64" y="535"/>
                </a:cubicBezTo>
                <a:cubicBezTo>
                  <a:pt x="52" y="442"/>
                  <a:pt x="64" y="425"/>
                  <a:pt x="64" y="370"/>
                </a:cubicBezTo>
                <a:cubicBezTo>
                  <a:pt x="64" y="315"/>
                  <a:pt x="67" y="267"/>
                  <a:pt x="64" y="205"/>
                </a:cubicBezTo>
                <a:cubicBezTo>
                  <a:pt x="61" y="143"/>
                  <a:pt x="58" y="33"/>
                  <a:pt x="48" y="0"/>
                </a:cubicBezTo>
                <a:lnTo>
                  <a:pt x="3" y="5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68" name="Freeform 35"/>
          <p:cNvSpPr>
            <a:spLocks/>
          </p:cNvSpPr>
          <p:nvPr/>
        </p:nvSpPr>
        <p:spPr bwMode="auto">
          <a:xfrm>
            <a:off x="2518168" y="2327817"/>
            <a:ext cx="281997" cy="585512"/>
          </a:xfrm>
          <a:custGeom>
            <a:avLst/>
            <a:gdLst>
              <a:gd name="T0" fmla="*/ 2147483647 w 268"/>
              <a:gd name="T1" fmla="*/ 0 h 612"/>
              <a:gd name="T2" fmla="*/ 2147483647 w 268"/>
              <a:gd name="T3" fmla="*/ 2147483647 h 612"/>
              <a:gd name="T4" fmla="*/ 2147483647 w 268"/>
              <a:gd name="T5" fmla="*/ 2147483647 h 612"/>
              <a:gd name="T6" fmla="*/ 2147483647 w 268"/>
              <a:gd name="T7" fmla="*/ 2147483647 h 612"/>
              <a:gd name="T8" fmla="*/ 2147483647 w 268"/>
              <a:gd name="T9" fmla="*/ 2147483647 h 612"/>
              <a:gd name="T10" fmla="*/ 2147483647 w 268"/>
              <a:gd name="T11" fmla="*/ 2147483647 h 612"/>
              <a:gd name="T12" fmla="*/ 2147483647 w 268"/>
              <a:gd name="T13" fmla="*/ 2147483647 h 612"/>
              <a:gd name="T14" fmla="*/ 2147483647 w 268"/>
              <a:gd name="T15" fmla="*/ 2147483647 h 612"/>
              <a:gd name="T16" fmla="*/ 2147483647 w 268"/>
              <a:gd name="T17" fmla="*/ 2147483647 h 612"/>
              <a:gd name="T18" fmla="*/ 2147483647 w 268"/>
              <a:gd name="T19" fmla="*/ 2147483647 h 612"/>
              <a:gd name="T20" fmla="*/ 2147483647 w 268"/>
              <a:gd name="T21" fmla="*/ 2147483647 h 612"/>
              <a:gd name="T22" fmla="*/ 2147483647 w 268"/>
              <a:gd name="T23" fmla="*/ 2147483647 h 6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8"/>
              <a:gd name="T37" fmla="*/ 0 h 612"/>
              <a:gd name="T38" fmla="*/ 268 w 268"/>
              <a:gd name="T39" fmla="*/ 612 h 6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8" h="612">
                <a:moveTo>
                  <a:pt x="123" y="0"/>
                </a:moveTo>
                <a:cubicBezTo>
                  <a:pt x="106" y="9"/>
                  <a:pt x="36" y="25"/>
                  <a:pt x="18" y="49"/>
                </a:cubicBezTo>
                <a:cubicBezTo>
                  <a:pt x="0" y="73"/>
                  <a:pt x="18" y="105"/>
                  <a:pt x="18" y="145"/>
                </a:cubicBezTo>
                <a:cubicBezTo>
                  <a:pt x="18" y="185"/>
                  <a:pt x="9" y="254"/>
                  <a:pt x="18" y="290"/>
                </a:cubicBezTo>
                <a:cubicBezTo>
                  <a:pt x="27" y="326"/>
                  <a:pt x="66" y="329"/>
                  <a:pt x="73" y="362"/>
                </a:cubicBezTo>
                <a:cubicBezTo>
                  <a:pt x="80" y="395"/>
                  <a:pt x="54" y="452"/>
                  <a:pt x="57" y="488"/>
                </a:cubicBezTo>
                <a:cubicBezTo>
                  <a:pt x="60" y="524"/>
                  <a:pt x="59" y="565"/>
                  <a:pt x="90" y="581"/>
                </a:cubicBezTo>
                <a:cubicBezTo>
                  <a:pt x="121" y="597"/>
                  <a:pt x="218" y="612"/>
                  <a:pt x="243" y="587"/>
                </a:cubicBezTo>
                <a:cubicBezTo>
                  <a:pt x="268" y="562"/>
                  <a:pt x="246" y="484"/>
                  <a:pt x="243" y="433"/>
                </a:cubicBezTo>
                <a:cubicBezTo>
                  <a:pt x="240" y="382"/>
                  <a:pt x="230" y="329"/>
                  <a:pt x="224" y="280"/>
                </a:cubicBezTo>
                <a:cubicBezTo>
                  <a:pt x="218" y="231"/>
                  <a:pt x="217" y="180"/>
                  <a:pt x="209" y="136"/>
                </a:cubicBezTo>
                <a:cubicBezTo>
                  <a:pt x="201" y="92"/>
                  <a:pt x="184" y="41"/>
                  <a:pt x="178" y="16"/>
                </a:cubicBez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69" name="Freeform 36"/>
          <p:cNvSpPr>
            <a:spLocks/>
          </p:cNvSpPr>
          <p:nvPr/>
        </p:nvSpPr>
        <p:spPr bwMode="auto">
          <a:xfrm>
            <a:off x="2461435" y="2067778"/>
            <a:ext cx="246956" cy="285206"/>
          </a:xfrm>
          <a:custGeom>
            <a:avLst/>
            <a:gdLst>
              <a:gd name="T0" fmla="*/ 2147483647 w 235"/>
              <a:gd name="T1" fmla="*/ 2147483647 h 298"/>
              <a:gd name="T2" fmla="*/ 2147483647 w 235"/>
              <a:gd name="T3" fmla="*/ 2147483647 h 298"/>
              <a:gd name="T4" fmla="*/ 2147483647 w 235"/>
              <a:gd name="T5" fmla="*/ 2147483647 h 298"/>
              <a:gd name="T6" fmla="*/ 2147483647 w 235"/>
              <a:gd name="T7" fmla="*/ 2147483647 h 298"/>
              <a:gd name="T8" fmla="*/ 2147483647 w 235"/>
              <a:gd name="T9" fmla="*/ 2147483647 h 298"/>
              <a:gd name="T10" fmla="*/ 2147483647 w 235"/>
              <a:gd name="T11" fmla="*/ 2147483647 h 298"/>
              <a:gd name="T12" fmla="*/ 2147483647 w 235"/>
              <a:gd name="T13" fmla="*/ 2147483647 h 298"/>
              <a:gd name="T14" fmla="*/ 2147483647 w 235"/>
              <a:gd name="T15" fmla="*/ 2147483647 h 298"/>
              <a:gd name="T16" fmla="*/ 2147483647 w 235"/>
              <a:gd name="T17" fmla="*/ 2147483647 h 298"/>
              <a:gd name="T18" fmla="*/ 2147483647 w 235"/>
              <a:gd name="T19" fmla="*/ 2147483647 h 298"/>
              <a:gd name="T20" fmla="*/ 2147483647 w 235"/>
              <a:gd name="T21" fmla="*/ 2147483647 h 298"/>
              <a:gd name="T22" fmla="*/ 2147483647 w 235"/>
              <a:gd name="T23" fmla="*/ 2147483647 h 298"/>
              <a:gd name="T24" fmla="*/ 2147483647 w 235"/>
              <a:gd name="T25" fmla="*/ 2147483647 h 298"/>
              <a:gd name="T26" fmla="*/ 2147483647 w 235"/>
              <a:gd name="T27" fmla="*/ 2147483647 h 2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5"/>
              <a:gd name="T43" fmla="*/ 0 h 298"/>
              <a:gd name="T44" fmla="*/ 235 w 235"/>
              <a:gd name="T45" fmla="*/ 298 h 2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5" h="298">
                <a:moveTo>
                  <a:pt x="162" y="5"/>
                </a:moveTo>
                <a:cubicBezTo>
                  <a:pt x="140" y="0"/>
                  <a:pt x="46" y="12"/>
                  <a:pt x="23" y="26"/>
                </a:cubicBezTo>
                <a:cubicBezTo>
                  <a:pt x="0" y="40"/>
                  <a:pt x="14" y="62"/>
                  <a:pt x="21" y="92"/>
                </a:cubicBezTo>
                <a:cubicBezTo>
                  <a:pt x="28" y="122"/>
                  <a:pt x="44" y="185"/>
                  <a:pt x="63" y="206"/>
                </a:cubicBezTo>
                <a:cubicBezTo>
                  <a:pt x="82" y="227"/>
                  <a:pt x="120" y="206"/>
                  <a:pt x="135" y="218"/>
                </a:cubicBezTo>
                <a:cubicBezTo>
                  <a:pt x="150" y="230"/>
                  <a:pt x="146" y="267"/>
                  <a:pt x="156" y="278"/>
                </a:cubicBezTo>
                <a:cubicBezTo>
                  <a:pt x="166" y="289"/>
                  <a:pt x="191" y="298"/>
                  <a:pt x="198" y="287"/>
                </a:cubicBezTo>
                <a:cubicBezTo>
                  <a:pt x="205" y="276"/>
                  <a:pt x="201" y="226"/>
                  <a:pt x="201" y="212"/>
                </a:cubicBezTo>
                <a:cubicBezTo>
                  <a:pt x="201" y="198"/>
                  <a:pt x="198" y="205"/>
                  <a:pt x="201" y="200"/>
                </a:cubicBezTo>
                <a:cubicBezTo>
                  <a:pt x="204" y="195"/>
                  <a:pt x="217" y="188"/>
                  <a:pt x="222" y="179"/>
                </a:cubicBezTo>
                <a:cubicBezTo>
                  <a:pt x="227" y="170"/>
                  <a:pt x="229" y="155"/>
                  <a:pt x="231" y="143"/>
                </a:cubicBezTo>
                <a:cubicBezTo>
                  <a:pt x="233" y="131"/>
                  <a:pt x="235" y="123"/>
                  <a:pt x="231" y="107"/>
                </a:cubicBezTo>
                <a:cubicBezTo>
                  <a:pt x="227" y="91"/>
                  <a:pt x="221" y="64"/>
                  <a:pt x="210" y="47"/>
                </a:cubicBezTo>
                <a:cubicBezTo>
                  <a:pt x="199" y="30"/>
                  <a:pt x="172" y="14"/>
                  <a:pt x="162" y="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70" name="Freeform 37"/>
          <p:cNvSpPr>
            <a:spLocks/>
          </p:cNvSpPr>
          <p:nvPr/>
        </p:nvSpPr>
        <p:spPr bwMode="auto">
          <a:xfrm>
            <a:off x="4548493" y="1730562"/>
            <a:ext cx="1263146" cy="4898838"/>
          </a:xfrm>
          <a:custGeom>
            <a:avLst/>
            <a:gdLst>
              <a:gd name="T0" fmla="*/ 2147483647 w 820"/>
              <a:gd name="T1" fmla="*/ 2147483647 h 2920"/>
              <a:gd name="T2" fmla="*/ 2147483647 w 820"/>
              <a:gd name="T3" fmla="*/ 2147483647 h 2920"/>
              <a:gd name="T4" fmla="*/ 2147483647 w 820"/>
              <a:gd name="T5" fmla="*/ 2147483647 h 2920"/>
              <a:gd name="T6" fmla="*/ 2147483647 w 820"/>
              <a:gd name="T7" fmla="*/ 2147483647 h 2920"/>
              <a:gd name="T8" fmla="*/ 2147483647 w 820"/>
              <a:gd name="T9" fmla="*/ 2147483647 h 2920"/>
              <a:gd name="T10" fmla="*/ 2147483647 w 820"/>
              <a:gd name="T11" fmla="*/ 2147483647 h 2920"/>
              <a:gd name="T12" fmla="*/ 2147483647 w 820"/>
              <a:gd name="T13" fmla="*/ 2147483647 h 2920"/>
              <a:gd name="T14" fmla="*/ 2147483647 w 820"/>
              <a:gd name="T15" fmla="*/ 2147483647 h 2920"/>
              <a:gd name="T16" fmla="*/ 2147483647 w 820"/>
              <a:gd name="T17" fmla="*/ 2147483647 h 2920"/>
              <a:gd name="T18" fmla="*/ 2147483647 w 820"/>
              <a:gd name="T19" fmla="*/ 2147483647 h 2920"/>
              <a:gd name="T20" fmla="*/ 2147483647 w 820"/>
              <a:gd name="T21" fmla="*/ 2147483647 h 2920"/>
              <a:gd name="T22" fmla="*/ 2147483647 w 820"/>
              <a:gd name="T23" fmla="*/ 2147483647 h 2920"/>
              <a:gd name="T24" fmla="*/ 2147483647 w 820"/>
              <a:gd name="T25" fmla="*/ 2147483647 h 2920"/>
              <a:gd name="T26" fmla="*/ 2147483647 w 820"/>
              <a:gd name="T27" fmla="*/ 2147483647 h 2920"/>
              <a:gd name="T28" fmla="*/ 2147483647 w 820"/>
              <a:gd name="T29" fmla="*/ 2147483647 h 2920"/>
              <a:gd name="T30" fmla="*/ 2147483647 w 820"/>
              <a:gd name="T31" fmla="*/ 2147483647 h 2920"/>
              <a:gd name="T32" fmla="*/ 2147483647 w 820"/>
              <a:gd name="T33" fmla="*/ 2147483647 h 2920"/>
              <a:gd name="T34" fmla="*/ 2147483647 w 820"/>
              <a:gd name="T35" fmla="*/ 2147483647 h 2920"/>
              <a:gd name="T36" fmla="*/ 2147483647 w 820"/>
              <a:gd name="T37" fmla="*/ 2147483647 h 2920"/>
              <a:gd name="T38" fmla="*/ 2147483647 w 820"/>
              <a:gd name="T39" fmla="*/ 2147483647 h 2920"/>
              <a:gd name="T40" fmla="*/ 2147483647 w 820"/>
              <a:gd name="T41" fmla="*/ 2147483647 h 2920"/>
              <a:gd name="T42" fmla="*/ 2147483647 w 820"/>
              <a:gd name="T43" fmla="*/ 2147483647 h 2920"/>
              <a:gd name="T44" fmla="*/ 2147483647 w 820"/>
              <a:gd name="T45" fmla="*/ 2147483647 h 2920"/>
              <a:gd name="T46" fmla="*/ 2147483647 w 820"/>
              <a:gd name="T47" fmla="*/ 2147483647 h 2920"/>
              <a:gd name="T48" fmla="*/ 2147483647 w 820"/>
              <a:gd name="T49" fmla="*/ 2147483647 h 2920"/>
              <a:gd name="T50" fmla="*/ 2147483647 w 820"/>
              <a:gd name="T51" fmla="*/ 2147483647 h 2920"/>
              <a:gd name="T52" fmla="*/ 2147483647 w 820"/>
              <a:gd name="T53" fmla="*/ 2147483647 h 2920"/>
              <a:gd name="T54" fmla="*/ 2147483647 w 820"/>
              <a:gd name="T55" fmla="*/ 2147483647 h 2920"/>
              <a:gd name="T56" fmla="*/ 2147483647 w 820"/>
              <a:gd name="T57" fmla="*/ 2147483647 h 2920"/>
              <a:gd name="T58" fmla="*/ 2147483647 w 820"/>
              <a:gd name="T59" fmla="*/ 2147483647 h 2920"/>
              <a:gd name="T60" fmla="*/ 2147483647 w 820"/>
              <a:gd name="T61" fmla="*/ 2147483647 h 2920"/>
              <a:gd name="T62" fmla="*/ 2147483647 w 820"/>
              <a:gd name="T63" fmla="*/ 2147483647 h 2920"/>
              <a:gd name="T64" fmla="*/ 2147483647 w 820"/>
              <a:gd name="T65" fmla="*/ 2147483647 h 2920"/>
              <a:gd name="T66" fmla="*/ 2147483647 w 820"/>
              <a:gd name="T67" fmla="*/ 2147483647 h 2920"/>
              <a:gd name="T68" fmla="*/ 2147483647 w 820"/>
              <a:gd name="T69" fmla="*/ 2147483647 h 2920"/>
              <a:gd name="T70" fmla="*/ 2147483647 w 820"/>
              <a:gd name="T71" fmla="*/ 2147483647 h 2920"/>
              <a:gd name="T72" fmla="*/ 2147483647 w 820"/>
              <a:gd name="T73" fmla="*/ 2147483647 h 2920"/>
              <a:gd name="T74" fmla="*/ 2147483647 w 820"/>
              <a:gd name="T75" fmla="*/ 2147483647 h 2920"/>
              <a:gd name="T76" fmla="*/ 2147483647 w 820"/>
              <a:gd name="T77" fmla="*/ 2147483647 h 2920"/>
              <a:gd name="T78" fmla="*/ 2147483647 w 820"/>
              <a:gd name="T79" fmla="*/ 2147483647 h 2920"/>
              <a:gd name="T80" fmla="*/ 2147483647 w 820"/>
              <a:gd name="T81" fmla="*/ 2147483647 h 2920"/>
              <a:gd name="T82" fmla="*/ 2147483647 w 820"/>
              <a:gd name="T83" fmla="*/ 2147483647 h 29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20"/>
              <a:gd name="T127" fmla="*/ 0 h 2920"/>
              <a:gd name="T128" fmla="*/ 820 w 820"/>
              <a:gd name="T129" fmla="*/ 2920 h 29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20" h="2920">
                <a:moveTo>
                  <a:pt x="800" y="17"/>
                </a:moveTo>
                <a:cubicBezTo>
                  <a:pt x="801" y="31"/>
                  <a:pt x="800" y="55"/>
                  <a:pt x="782" y="81"/>
                </a:cubicBezTo>
                <a:cubicBezTo>
                  <a:pt x="764" y="107"/>
                  <a:pt x="717" y="146"/>
                  <a:pt x="690" y="175"/>
                </a:cubicBezTo>
                <a:cubicBezTo>
                  <a:pt x="663" y="204"/>
                  <a:pt x="634" y="233"/>
                  <a:pt x="619" y="255"/>
                </a:cubicBezTo>
                <a:cubicBezTo>
                  <a:pt x="604" y="277"/>
                  <a:pt x="609" y="280"/>
                  <a:pt x="603" y="307"/>
                </a:cubicBezTo>
                <a:cubicBezTo>
                  <a:pt x="598" y="335"/>
                  <a:pt x="611" y="368"/>
                  <a:pt x="588" y="422"/>
                </a:cubicBezTo>
                <a:cubicBezTo>
                  <a:pt x="563" y="477"/>
                  <a:pt x="489" y="583"/>
                  <a:pt x="457" y="635"/>
                </a:cubicBezTo>
                <a:cubicBezTo>
                  <a:pt x="426" y="686"/>
                  <a:pt x="414" y="699"/>
                  <a:pt x="397" y="731"/>
                </a:cubicBezTo>
                <a:cubicBezTo>
                  <a:pt x="381" y="762"/>
                  <a:pt x="372" y="787"/>
                  <a:pt x="360" y="825"/>
                </a:cubicBezTo>
                <a:cubicBezTo>
                  <a:pt x="327" y="949"/>
                  <a:pt x="335" y="912"/>
                  <a:pt x="326" y="962"/>
                </a:cubicBezTo>
                <a:cubicBezTo>
                  <a:pt x="316" y="1017"/>
                  <a:pt x="334" y="1101"/>
                  <a:pt x="335" y="1156"/>
                </a:cubicBezTo>
                <a:cubicBezTo>
                  <a:pt x="337" y="1210"/>
                  <a:pt x="345" y="1248"/>
                  <a:pt x="339" y="1292"/>
                </a:cubicBezTo>
                <a:cubicBezTo>
                  <a:pt x="332" y="1334"/>
                  <a:pt x="322" y="1365"/>
                  <a:pt x="299" y="1413"/>
                </a:cubicBezTo>
                <a:cubicBezTo>
                  <a:pt x="276" y="1462"/>
                  <a:pt x="235" y="1530"/>
                  <a:pt x="200" y="1579"/>
                </a:cubicBezTo>
                <a:cubicBezTo>
                  <a:pt x="166" y="1628"/>
                  <a:pt x="143" y="1667"/>
                  <a:pt x="92" y="1712"/>
                </a:cubicBezTo>
                <a:cubicBezTo>
                  <a:pt x="0" y="1741"/>
                  <a:pt x="98" y="1706"/>
                  <a:pt x="50" y="1727"/>
                </a:cubicBezTo>
                <a:cubicBezTo>
                  <a:pt x="45" y="1741"/>
                  <a:pt x="50" y="1718"/>
                  <a:pt x="58" y="1804"/>
                </a:cubicBezTo>
                <a:cubicBezTo>
                  <a:pt x="65" y="1889"/>
                  <a:pt x="59" y="1782"/>
                  <a:pt x="65" y="1856"/>
                </a:cubicBezTo>
                <a:cubicBezTo>
                  <a:pt x="75" y="1901"/>
                  <a:pt x="93" y="2050"/>
                  <a:pt x="111" y="2115"/>
                </a:cubicBezTo>
                <a:cubicBezTo>
                  <a:pt x="129" y="2181"/>
                  <a:pt x="169" y="2153"/>
                  <a:pt x="176" y="2251"/>
                </a:cubicBezTo>
                <a:cubicBezTo>
                  <a:pt x="182" y="2349"/>
                  <a:pt x="165" y="2591"/>
                  <a:pt x="151" y="2703"/>
                </a:cubicBezTo>
                <a:cubicBezTo>
                  <a:pt x="138" y="2814"/>
                  <a:pt x="91" y="2889"/>
                  <a:pt x="91" y="2920"/>
                </a:cubicBezTo>
                <a:lnTo>
                  <a:pt x="151" y="2887"/>
                </a:lnTo>
                <a:cubicBezTo>
                  <a:pt x="170" y="2817"/>
                  <a:pt x="194" y="2608"/>
                  <a:pt x="204" y="2496"/>
                </a:cubicBezTo>
                <a:cubicBezTo>
                  <a:pt x="213" y="2385"/>
                  <a:pt x="222" y="2289"/>
                  <a:pt x="210" y="2221"/>
                </a:cubicBezTo>
                <a:cubicBezTo>
                  <a:pt x="199" y="2153"/>
                  <a:pt x="152" y="2127"/>
                  <a:pt x="137" y="2087"/>
                </a:cubicBezTo>
                <a:cubicBezTo>
                  <a:pt x="121" y="2036"/>
                  <a:pt x="121" y="2019"/>
                  <a:pt x="114" y="1983"/>
                </a:cubicBezTo>
                <a:cubicBezTo>
                  <a:pt x="107" y="1946"/>
                  <a:pt x="100" y="1904"/>
                  <a:pt x="96" y="1868"/>
                </a:cubicBezTo>
                <a:cubicBezTo>
                  <a:pt x="93" y="1831"/>
                  <a:pt x="77" y="1802"/>
                  <a:pt x="95" y="1761"/>
                </a:cubicBezTo>
                <a:cubicBezTo>
                  <a:pt x="101" y="1716"/>
                  <a:pt x="163" y="1688"/>
                  <a:pt x="204" y="1626"/>
                </a:cubicBezTo>
                <a:cubicBezTo>
                  <a:pt x="246" y="1564"/>
                  <a:pt x="316" y="1464"/>
                  <a:pt x="342" y="1388"/>
                </a:cubicBezTo>
                <a:cubicBezTo>
                  <a:pt x="370" y="1311"/>
                  <a:pt x="365" y="1222"/>
                  <a:pt x="365" y="1166"/>
                </a:cubicBezTo>
                <a:cubicBezTo>
                  <a:pt x="367" y="1111"/>
                  <a:pt x="348" y="1103"/>
                  <a:pt x="350" y="1051"/>
                </a:cubicBezTo>
                <a:cubicBezTo>
                  <a:pt x="352" y="999"/>
                  <a:pt x="366" y="908"/>
                  <a:pt x="378" y="855"/>
                </a:cubicBezTo>
                <a:cubicBezTo>
                  <a:pt x="391" y="800"/>
                  <a:pt x="387" y="797"/>
                  <a:pt x="426" y="725"/>
                </a:cubicBezTo>
                <a:cubicBezTo>
                  <a:pt x="466" y="654"/>
                  <a:pt x="583" y="496"/>
                  <a:pt x="616" y="426"/>
                </a:cubicBezTo>
                <a:cubicBezTo>
                  <a:pt x="649" y="355"/>
                  <a:pt x="614" y="335"/>
                  <a:pt x="625" y="301"/>
                </a:cubicBezTo>
                <a:cubicBezTo>
                  <a:pt x="635" y="266"/>
                  <a:pt x="663" y="249"/>
                  <a:pt x="681" y="222"/>
                </a:cubicBezTo>
                <a:cubicBezTo>
                  <a:pt x="699" y="196"/>
                  <a:pt x="718" y="166"/>
                  <a:pt x="736" y="140"/>
                </a:cubicBezTo>
                <a:cubicBezTo>
                  <a:pt x="754" y="114"/>
                  <a:pt x="777" y="85"/>
                  <a:pt x="791" y="63"/>
                </a:cubicBezTo>
                <a:cubicBezTo>
                  <a:pt x="805" y="41"/>
                  <a:pt x="818" y="16"/>
                  <a:pt x="819" y="8"/>
                </a:cubicBezTo>
                <a:cubicBezTo>
                  <a:pt x="820" y="0"/>
                  <a:pt x="804" y="15"/>
                  <a:pt x="800" y="17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5571" name="Group 38"/>
          <p:cNvGrpSpPr>
            <a:grpSpLocks/>
          </p:cNvGrpSpPr>
          <p:nvPr/>
        </p:nvGrpSpPr>
        <p:grpSpPr bwMode="auto">
          <a:xfrm>
            <a:off x="4383685" y="4297420"/>
            <a:ext cx="305358" cy="400967"/>
            <a:chOff x="3620" y="2676"/>
            <a:chExt cx="324" cy="519"/>
          </a:xfrm>
        </p:grpSpPr>
        <p:sp>
          <p:nvSpPr>
            <p:cNvPr id="65648" name="Rectangle 39"/>
            <p:cNvSpPr>
              <a:spLocks noChangeArrowheads="1"/>
            </p:cNvSpPr>
            <p:nvPr/>
          </p:nvSpPr>
          <p:spPr bwMode="auto">
            <a:xfrm>
              <a:off x="3620" y="2676"/>
              <a:ext cx="190" cy="51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Times New Roman" pitchFamily="18" charset="0"/>
              </a:endParaRPr>
            </a:p>
          </p:txBody>
        </p:sp>
        <p:sp>
          <p:nvSpPr>
            <p:cNvPr id="65649" name="Freeform 40"/>
            <p:cNvSpPr>
              <a:spLocks/>
            </p:cNvSpPr>
            <p:nvPr/>
          </p:nvSpPr>
          <p:spPr bwMode="auto">
            <a:xfrm>
              <a:off x="3644" y="2702"/>
              <a:ext cx="35" cy="493"/>
            </a:xfrm>
            <a:custGeom>
              <a:avLst/>
              <a:gdLst>
                <a:gd name="T0" fmla="*/ 0 w 35"/>
                <a:gd name="T1" fmla="*/ 493 h 493"/>
                <a:gd name="T2" fmla="*/ 0 w 35"/>
                <a:gd name="T3" fmla="*/ 37 h 493"/>
                <a:gd name="T4" fmla="*/ 8 w 35"/>
                <a:gd name="T5" fmla="*/ 12 h 493"/>
                <a:gd name="T6" fmla="*/ 20 w 35"/>
                <a:gd name="T7" fmla="*/ 0 h 493"/>
                <a:gd name="T8" fmla="*/ 35 w 35"/>
                <a:gd name="T9" fmla="*/ 27 h 493"/>
                <a:gd name="T10" fmla="*/ 35 w 35"/>
                <a:gd name="T11" fmla="*/ 493 h 493"/>
                <a:gd name="T12" fmla="*/ 0 w 3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93"/>
                <a:gd name="T23" fmla="*/ 35 w 35"/>
                <a:gd name="T24" fmla="*/ 493 h 4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93">
                  <a:moveTo>
                    <a:pt x="0" y="493"/>
                  </a:moveTo>
                  <a:lnTo>
                    <a:pt x="0" y="37"/>
                  </a:lnTo>
                  <a:lnTo>
                    <a:pt x="8" y="12"/>
                  </a:lnTo>
                  <a:lnTo>
                    <a:pt x="20" y="0"/>
                  </a:lnTo>
                  <a:lnTo>
                    <a:pt x="35" y="27"/>
                  </a:lnTo>
                  <a:lnTo>
                    <a:pt x="35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0" name="Freeform 41"/>
            <p:cNvSpPr>
              <a:spLocks/>
            </p:cNvSpPr>
            <p:nvPr/>
          </p:nvSpPr>
          <p:spPr bwMode="auto">
            <a:xfrm>
              <a:off x="3700" y="2702"/>
              <a:ext cx="35" cy="493"/>
            </a:xfrm>
            <a:custGeom>
              <a:avLst/>
              <a:gdLst>
                <a:gd name="T0" fmla="*/ 0 w 35"/>
                <a:gd name="T1" fmla="*/ 493 h 493"/>
                <a:gd name="T2" fmla="*/ 0 w 35"/>
                <a:gd name="T3" fmla="*/ 37 h 493"/>
                <a:gd name="T4" fmla="*/ 8 w 35"/>
                <a:gd name="T5" fmla="*/ 12 h 493"/>
                <a:gd name="T6" fmla="*/ 20 w 35"/>
                <a:gd name="T7" fmla="*/ 0 h 493"/>
                <a:gd name="T8" fmla="*/ 35 w 35"/>
                <a:gd name="T9" fmla="*/ 27 h 493"/>
                <a:gd name="T10" fmla="*/ 35 w 35"/>
                <a:gd name="T11" fmla="*/ 493 h 493"/>
                <a:gd name="T12" fmla="*/ 0 w 3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93"/>
                <a:gd name="T23" fmla="*/ 35 w 35"/>
                <a:gd name="T24" fmla="*/ 493 h 4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93">
                  <a:moveTo>
                    <a:pt x="0" y="493"/>
                  </a:moveTo>
                  <a:lnTo>
                    <a:pt x="0" y="37"/>
                  </a:lnTo>
                  <a:lnTo>
                    <a:pt x="8" y="12"/>
                  </a:lnTo>
                  <a:lnTo>
                    <a:pt x="20" y="0"/>
                  </a:lnTo>
                  <a:lnTo>
                    <a:pt x="35" y="27"/>
                  </a:lnTo>
                  <a:lnTo>
                    <a:pt x="35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1" name="Freeform 42"/>
            <p:cNvSpPr>
              <a:spLocks/>
            </p:cNvSpPr>
            <p:nvPr/>
          </p:nvSpPr>
          <p:spPr bwMode="auto">
            <a:xfrm>
              <a:off x="3755" y="2701"/>
              <a:ext cx="35" cy="493"/>
            </a:xfrm>
            <a:custGeom>
              <a:avLst/>
              <a:gdLst>
                <a:gd name="T0" fmla="*/ 0 w 35"/>
                <a:gd name="T1" fmla="*/ 493 h 493"/>
                <a:gd name="T2" fmla="*/ 0 w 35"/>
                <a:gd name="T3" fmla="*/ 37 h 493"/>
                <a:gd name="T4" fmla="*/ 8 w 35"/>
                <a:gd name="T5" fmla="*/ 12 h 493"/>
                <a:gd name="T6" fmla="*/ 20 w 35"/>
                <a:gd name="T7" fmla="*/ 0 h 493"/>
                <a:gd name="T8" fmla="*/ 35 w 35"/>
                <a:gd name="T9" fmla="*/ 27 h 493"/>
                <a:gd name="T10" fmla="*/ 35 w 35"/>
                <a:gd name="T11" fmla="*/ 493 h 493"/>
                <a:gd name="T12" fmla="*/ 0 w 3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93"/>
                <a:gd name="T23" fmla="*/ 35 w 35"/>
                <a:gd name="T24" fmla="*/ 493 h 4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93">
                  <a:moveTo>
                    <a:pt x="0" y="493"/>
                  </a:moveTo>
                  <a:lnTo>
                    <a:pt x="0" y="37"/>
                  </a:lnTo>
                  <a:lnTo>
                    <a:pt x="8" y="12"/>
                  </a:lnTo>
                  <a:lnTo>
                    <a:pt x="20" y="0"/>
                  </a:lnTo>
                  <a:lnTo>
                    <a:pt x="35" y="27"/>
                  </a:lnTo>
                  <a:lnTo>
                    <a:pt x="35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2" name="Freeform 43"/>
            <p:cNvSpPr>
              <a:spLocks/>
            </p:cNvSpPr>
            <p:nvPr/>
          </p:nvSpPr>
          <p:spPr bwMode="auto">
            <a:xfrm>
              <a:off x="3766" y="2985"/>
              <a:ext cx="178" cy="210"/>
            </a:xfrm>
            <a:custGeom>
              <a:avLst/>
              <a:gdLst>
                <a:gd name="T0" fmla="*/ 1 w 178"/>
                <a:gd name="T1" fmla="*/ 83 h 210"/>
                <a:gd name="T2" fmla="*/ 93 w 178"/>
                <a:gd name="T3" fmla="*/ 0 h 210"/>
                <a:gd name="T4" fmla="*/ 178 w 178"/>
                <a:gd name="T5" fmla="*/ 87 h 210"/>
                <a:gd name="T6" fmla="*/ 176 w 178"/>
                <a:gd name="T7" fmla="*/ 210 h 210"/>
                <a:gd name="T8" fmla="*/ 0 w 178"/>
                <a:gd name="T9" fmla="*/ 210 h 210"/>
                <a:gd name="T10" fmla="*/ 1 w 178"/>
                <a:gd name="T11" fmla="*/ 83 h 2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210"/>
                <a:gd name="T20" fmla="*/ 178 w 178"/>
                <a:gd name="T21" fmla="*/ 210 h 2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210">
                  <a:moveTo>
                    <a:pt x="1" y="83"/>
                  </a:moveTo>
                  <a:lnTo>
                    <a:pt x="93" y="0"/>
                  </a:lnTo>
                  <a:lnTo>
                    <a:pt x="178" y="87"/>
                  </a:lnTo>
                  <a:lnTo>
                    <a:pt x="176" y="210"/>
                  </a:lnTo>
                  <a:lnTo>
                    <a:pt x="0" y="21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3" name="Freeform 44"/>
            <p:cNvSpPr>
              <a:spLocks/>
            </p:cNvSpPr>
            <p:nvPr/>
          </p:nvSpPr>
          <p:spPr bwMode="auto">
            <a:xfrm>
              <a:off x="3768" y="3020"/>
              <a:ext cx="173" cy="172"/>
            </a:xfrm>
            <a:custGeom>
              <a:avLst/>
              <a:gdLst>
                <a:gd name="T0" fmla="*/ 2 w 173"/>
                <a:gd name="T1" fmla="*/ 78 h 172"/>
                <a:gd name="T2" fmla="*/ 91 w 173"/>
                <a:gd name="T3" fmla="*/ 0 h 172"/>
                <a:gd name="T4" fmla="*/ 173 w 173"/>
                <a:gd name="T5" fmla="*/ 82 h 172"/>
                <a:gd name="T6" fmla="*/ 173 w 173"/>
                <a:gd name="T7" fmla="*/ 172 h 172"/>
                <a:gd name="T8" fmla="*/ 0 w 173"/>
                <a:gd name="T9" fmla="*/ 172 h 172"/>
                <a:gd name="T10" fmla="*/ 2 w 173"/>
                <a:gd name="T11" fmla="*/ 78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172"/>
                <a:gd name="T20" fmla="*/ 173 w 173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172">
                  <a:moveTo>
                    <a:pt x="2" y="78"/>
                  </a:moveTo>
                  <a:lnTo>
                    <a:pt x="91" y="0"/>
                  </a:lnTo>
                  <a:lnTo>
                    <a:pt x="173" y="82"/>
                  </a:lnTo>
                  <a:lnTo>
                    <a:pt x="173" y="172"/>
                  </a:lnTo>
                  <a:lnTo>
                    <a:pt x="0" y="172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572" name="Freeform 45"/>
          <p:cNvSpPr>
            <a:spLocks/>
          </p:cNvSpPr>
          <p:nvPr/>
        </p:nvSpPr>
        <p:spPr bwMode="auto">
          <a:xfrm>
            <a:off x="519162" y="3024058"/>
            <a:ext cx="3295525" cy="1095527"/>
          </a:xfrm>
          <a:custGeom>
            <a:avLst/>
            <a:gdLst>
              <a:gd name="T0" fmla="*/ 0 w 3151"/>
              <a:gd name="T1" fmla="*/ 0 h 1142"/>
              <a:gd name="T2" fmla="*/ 2147483647 w 3151"/>
              <a:gd name="T3" fmla="*/ 2147483647 h 1142"/>
              <a:gd name="T4" fmla="*/ 2147483647 w 3151"/>
              <a:gd name="T5" fmla="*/ 2147483647 h 1142"/>
              <a:gd name="T6" fmla="*/ 2147483647 w 3151"/>
              <a:gd name="T7" fmla="*/ 2147483647 h 1142"/>
              <a:gd name="T8" fmla="*/ 2147483647 w 3151"/>
              <a:gd name="T9" fmla="*/ 2147483647 h 1142"/>
              <a:gd name="T10" fmla="*/ 2147483647 w 3151"/>
              <a:gd name="T11" fmla="*/ 2147483647 h 1142"/>
              <a:gd name="T12" fmla="*/ 2147483647 w 3151"/>
              <a:gd name="T13" fmla="*/ 2147483647 h 1142"/>
              <a:gd name="T14" fmla="*/ 2147483647 w 3151"/>
              <a:gd name="T15" fmla="*/ 2147483647 h 1142"/>
              <a:gd name="T16" fmla="*/ 2147483647 w 3151"/>
              <a:gd name="T17" fmla="*/ 2147483647 h 1142"/>
              <a:gd name="T18" fmla="*/ 2147483647 w 3151"/>
              <a:gd name="T19" fmla="*/ 2147483647 h 1142"/>
              <a:gd name="T20" fmla="*/ 2147483647 w 3151"/>
              <a:gd name="T21" fmla="*/ 2147483647 h 1142"/>
              <a:gd name="T22" fmla="*/ 2147483647 w 3151"/>
              <a:gd name="T23" fmla="*/ 2147483647 h 1142"/>
              <a:gd name="T24" fmla="*/ 2147483647 w 3151"/>
              <a:gd name="T25" fmla="*/ 2147483647 h 1142"/>
              <a:gd name="T26" fmla="*/ 2147483647 w 3151"/>
              <a:gd name="T27" fmla="*/ 2147483647 h 1142"/>
              <a:gd name="T28" fmla="*/ 2147483647 w 3151"/>
              <a:gd name="T29" fmla="*/ 2147483647 h 1142"/>
              <a:gd name="T30" fmla="*/ 2147483647 w 3151"/>
              <a:gd name="T31" fmla="*/ 2147483647 h 1142"/>
              <a:gd name="T32" fmla="*/ 2147483647 w 3151"/>
              <a:gd name="T33" fmla="*/ 2147483647 h 1142"/>
              <a:gd name="T34" fmla="*/ 2147483647 w 3151"/>
              <a:gd name="T35" fmla="*/ 2147483647 h 1142"/>
              <a:gd name="T36" fmla="*/ 2147483647 w 3151"/>
              <a:gd name="T37" fmla="*/ 2147483647 h 1142"/>
              <a:gd name="T38" fmla="*/ 2147483647 w 3151"/>
              <a:gd name="T39" fmla="*/ 2147483647 h 1142"/>
              <a:gd name="T40" fmla="*/ 2147483647 w 3151"/>
              <a:gd name="T41" fmla="*/ 2147483647 h 1142"/>
              <a:gd name="T42" fmla="*/ 2147483647 w 3151"/>
              <a:gd name="T43" fmla="*/ 2147483647 h 1142"/>
              <a:gd name="T44" fmla="*/ 2147483647 w 3151"/>
              <a:gd name="T45" fmla="*/ 2147483647 h 1142"/>
              <a:gd name="T46" fmla="*/ 2147483647 w 3151"/>
              <a:gd name="T47" fmla="*/ 2147483647 h 1142"/>
              <a:gd name="T48" fmla="*/ 2147483647 w 3151"/>
              <a:gd name="T49" fmla="*/ 2147483647 h 1142"/>
              <a:gd name="T50" fmla="*/ 2147483647 w 3151"/>
              <a:gd name="T51" fmla="*/ 2147483647 h 1142"/>
              <a:gd name="T52" fmla="*/ 2147483647 w 3151"/>
              <a:gd name="T53" fmla="*/ 2147483647 h 1142"/>
              <a:gd name="T54" fmla="*/ 2147483647 w 3151"/>
              <a:gd name="T55" fmla="*/ 2147483647 h 1142"/>
              <a:gd name="T56" fmla="*/ 2147483647 w 3151"/>
              <a:gd name="T57" fmla="*/ 2147483647 h 1142"/>
              <a:gd name="T58" fmla="*/ 2147483647 w 3151"/>
              <a:gd name="T59" fmla="*/ 2147483647 h 1142"/>
              <a:gd name="T60" fmla="*/ 2147483647 w 3151"/>
              <a:gd name="T61" fmla="*/ 2147483647 h 1142"/>
              <a:gd name="T62" fmla="*/ 2147483647 w 3151"/>
              <a:gd name="T63" fmla="*/ 2147483647 h 1142"/>
              <a:gd name="T64" fmla="*/ 2147483647 w 3151"/>
              <a:gd name="T65" fmla="*/ 2147483647 h 1142"/>
              <a:gd name="T66" fmla="*/ 2147483647 w 3151"/>
              <a:gd name="T67" fmla="*/ 2147483647 h 1142"/>
              <a:gd name="T68" fmla="*/ 2147483647 w 3151"/>
              <a:gd name="T69" fmla="*/ 2147483647 h 1142"/>
              <a:gd name="T70" fmla="*/ 2147483647 w 3151"/>
              <a:gd name="T71" fmla="*/ 2147483647 h 1142"/>
              <a:gd name="T72" fmla="*/ 2147483647 w 3151"/>
              <a:gd name="T73" fmla="*/ 2147483647 h 1142"/>
              <a:gd name="T74" fmla="*/ 0 w 3151"/>
              <a:gd name="T75" fmla="*/ 2147483647 h 1142"/>
              <a:gd name="T76" fmla="*/ 0 w 3151"/>
              <a:gd name="T77" fmla="*/ 0 h 11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151"/>
              <a:gd name="T118" fmla="*/ 0 h 1142"/>
              <a:gd name="T119" fmla="*/ 3151 w 3151"/>
              <a:gd name="T120" fmla="*/ 1142 h 114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151" h="1142">
                <a:moveTo>
                  <a:pt x="0" y="0"/>
                </a:moveTo>
                <a:cubicBezTo>
                  <a:pt x="45" y="22"/>
                  <a:pt x="90" y="44"/>
                  <a:pt x="147" y="57"/>
                </a:cubicBezTo>
                <a:cubicBezTo>
                  <a:pt x="204" y="70"/>
                  <a:pt x="278" y="74"/>
                  <a:pt x="342" y="78"/>
                </a:cubicBezTo>
                <a:cubicBezTo>
                  <a:pt x="406" y="82"/>
                  <a:pt x="488" y="79"/>
                  <a:pt x="531" y="84"/>
                </a:cubicBezTo>
                <a:cubicBezTo>
                  <a:pt x="574" y="89"/>
                  <a:pt x="578" y="98"/>
                  <a:pt x="600" y="111"/>
                </a:cubicBezTo>
                <a:cubicBezTo>
                  <a:pt x="622" y="124"/>
                  <a:pt x="634" y="151"/>
                  <a:pt x="663" y="162"/>
                </a:cubicBezTo>
                <a:cubicBezTo>
                  <a:pt x="692" y="173"/>
                  <a:pt x="743" y="162"/>
                  <a:pt x="777" y="177"/>
                </a:cubicBezTo>
                <a:cubicBezTo>
                  <a:pt x="811" y="192"/>
                  <a:pt x="840" y="224"/>
                  <a:pt x="867" y="252"/>
                </a:cubicBezTo>
                <a:cubicBezTo>
                  <a:pt x="894" y="280"/>
                  <a:pt x="912" y="315"/>
                  <a:pt x="942" y="348"/>
                </a:cubicBezTo>
                <a:cubicBezTo>
                  <a:pt x="972" y="381"/>
                  <a:pt x="993" y="424"/>
                  <a:pt x="1050" y="453"/>
                </a:cubicBezTo>
                <a:cubicBezTo>
                  <a:pt x="1107" y="482"/>
                  <a:pt x="1212" y="500"/>
                  <a:pt x="1287" y="522"/>
                </a:cubicBezTo>
                <a:cubicBezTo>
                  <a:pt x="1362" y="544"/>
                  <a:pt x="1432" y="560"/>
                  <a:pt x="1497" y="582"/>
                </a:cubicBezTo>
                <a:cubicBezTo>
                  <a:pt x="1562" y="604"/>
                  <a:pt x="1619" y="619"/>
                  <a:pt x="1677" y="657"/>
                </a:cubicBezTo>
                <a:cubicBezTo>
                  <a:pt x="1735" y="695"/>
                  <a:pt x="1798" y="775"/>
                  <a:pt x="1845" y="810"/>
                </a:cubicBezTo>
                <a:cubicBezTo>
                  <a:pt x="1892" y="845"/>
                  <a:pt x="1891" y="837"/>
                  <a:pt x="1959" y="867"/>
                </a:cubicBezTo>
                <a:cubicBezTo>
                  <a:pt x="2027" y="897"/>
                  <a:pt x="2155" y="964"/>
                  <a:pt x="2253" y="993"/>
                </a:cubicBezTo>
                <a:cubicBezTo>
                  <a:pt x="2351" y="1022"/>
                  <a:pt x="2454" y="1026"/>
                  <a:pt x="2550" y="1041"/>
                </a:cubicBezTo>
                <a:cubicBezTo>
                  <a:pt x="2646" y="1056"/>
                  <a:pt x="2759" y="1077"/>
                  <a:pt x="2832" y="1083"/>
                </a:cubicBezTo>
                <a:cubicBezTo>
                  <a:pt x="2905" y="1089"/>
                  <a:pt x="2953" y="1081"/>
                  <a:pt x="2988" y="1080"/>
                </a:cubicBezTo>
                <a:cubicBezTo>
                  <a:pt x="3023" y="1079"/>
                  <a:pt x="3024" y="1072"/>
                  <a:pt x="3045" y="1079"/>
                </a:cubicBezTo>
                <a:cubicBezTo>
                  <a:pt x="3066" y="1086"/>
                  <a:pt x="3151" y="1114"/>
                  <a:pt x="3114" y="1122"/>
                </a:cubicBezTo>
                <a:cubicBezTo>
                  <a:pt x="3097" y="1142"/>
                  <a:pt x="2912" y="1131"/>
                  <a:pt x="2823" y="1128"/>
                </a:cubicBezTo>
                <a:cubicBezTo>
                  <a:pt x="2734" y="1125"/>
                  <a:pt x="2666" y="1113"/>
                  <a:pt x="2577" y="1101"/>
                </a:cubicBezTo>
                <a:cubicBezTo>
                  <a:pt x="2488" y="1089"/>
                  <a:pt x="2406" y="1090"/>
                  <a:pt x="2286" y="1053"/>
                </a:cubicBezTo>
                <a:cubicBezTo>
                  <a:pt x="2166" y="1016"/>
                  <a:pt x="1967" y="941"/>
                  <a:pt x="1857" y="879"/>
                </a:cubicBezTo>
                <a:cubicBezTo>
                  <a:pt x="1747" y="817"/>
                  <a:pt x="1690" y="721"/>
                  <a:pt x="1623" y="678"/>
                </a:cubicBezTo>
                <a:cubicBezTo>
                  <a:pt x="1556" y="635"/>
                  <a:pt x="1504" y="638"/>
                  <a:pt x="1452" y="621"/>
                </a:cubicBezTo>
                <a:cubicBezTo>
                  <a:pt x="1400" y="604"/>
                  <a:pt x="1365" y="593"/>
                  <a:pt x="1308" y="576"/>
                </a:cubicBezTo>
                <a:cubicBezTo>
                  <a:pt x="1251" y="559"/>
                  <a:pt x="1161" y="542"/>
                  <a:pt x="1107" y="519"/>
                </a:cubicBezTo>
                <a:cubicBezTo>
                  <a:pt x="1053" y="496"/>
                  <a:pt x="1030" y="483"/>
                  <a:pt x="981" y="438"/>
                </a:cubicBezTo>
                <a:cubicBezTo>
                  <a:pt x="932" y="393"/>
                  <a:pt x="852" y="286"/>
                  <a:pt x="816" y="249"/>
                </a:cubicBezTo>
                <a:lnTo>
                  <a:pt x="762" y="213"/>
                </a:lnTo>
                <a:cubicBezTo>
                  <a:pt x="734" y="203"/>
                  <a:pt x="690" y="207"/>
                  <a:pt x="651" y="192"/>
                </a:cubicBezTo>
                <a:cubicBezTo>
                  <a:pt x="612" y="177"/>
                  <a:pt x="574" y="135"/>
                  <a:pt x="531" y="123"/>
                </a:cubicBezTo>
                <a:cubicBezTo>
                  <a:pt x="488" y="111"/>
                  <a:pt x="436" y="120"/>
                  <a:pt x="390" y="117"/>
                </a:cubicBezTo>
                <a:cubicBezTo>
                  <a:pt x="344" y="114"/>
                  <a:pt x="289" y="109"/>
                  <a:pt x="252" y="105"/>
                </a:cubicBezTo>
                <a:cubicBezTo>
                  <a:pt x="215" y="101"/>
                  <a:pt x="207" y="103"/>
                  <a:pt x="165" y="90"/>
                </a:cubicBezTo>
                <a:cubicBezTo>
                  <a:pt x="123" y="77"/>
                  <a:pt x="34" y="38"/>
                  <a:pt x="0" y="24"/>
                </a:cubicBezTo>
                <a:cubicBezTo>
                  <a:pt x="0" y="24"/>
                  <a:pt x="0" y="0"/>
                  <a:pt x="0" y="0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73" name="Freeform 46"/>
          <p:cNvSpPr>
            <a:spLocks/>
          </p:cNvSpPr>
          <p:nvPr/>
        </p:nvSpPr>
        <p:spPr bwMode="auto">
          <a:xfrm>
            <a:off x="3272384" y="1155118"/>
            <a:ext cx="513935" cy="2097105"/>
          </a:xfrm>
          <a:custGeom>
            <a:avLst/>
            <a:gdLst>
              <a:gd name="T0" fmla="*/ 2147483647 w 377"/>
              <a:gd name="T1" fmla="*/ 2147483647 h 1403"/>
              <a:gd name="T2" fmla="*/ 2147483647 w 377"/>
              <a:gd name="T3" fmla="*/ 2147483647 h 1403"/>
              <a:gd name="T4" fmla="*/ 2147483647 w 377"/>
              <a:gd name="T5" fmla="*/ 2147483647 h 1403"/>
              <a:gd name="T6" fmla="*/ 2147483647 w 377"/>
              <a:gd name="T7" fmla="*/ 2147483647 h 1403"/>
              <a:gd name="T8" fmla="*/ 2147483647 w 377"/>
              <a:gd name="T9" fmla="*/ 2147483647 h 1403"/>
              <a:gd name="T10" fmla="*/ 2147483647 w 377"/>
              <a:gd name="T11" fmla="*/ 2147483647 h 1403"/>
              <a:gd name="T12" fmla="*/ 2147483647 w 377"/>
              <a:gd name="T13" fmla="*/ 2147483647 h 1403"/>
              <a:gd name="T14" fmla="*/ 2147483647 w 377"/>
              <a:gd name="T15" fmla="*/ 2147483647 h 1403"/>
              <a:gd name="T16" fmla="*/ 2147483647 w 377"/>
              <a:gd name="T17" fmla="*/ 2147483647 h 1403"/>
              <a:gd name="T18" fmla="*/ 2147483647 w 377"/>
              <a:gd name="T19" fmla="*/ 2147483647 h 1403"/>
              <a:gd name="T20" fmla="*/ 2147483647 w 377"/>
              <a:gd name="T21" fmla="*/ 2147483647 h 1403"/>
              <a:gd name="T22" fmla="*/ 2147483647 w 377"/>
              <a:gd name="T23" fmla="*/ 2147483647 h 1403"/>
              <a:gd name="T24" fmla="*/ 2147483647 w 377"/>
              <a:gd name="T25" fmla="*/ 2147483647 h 1403"/>
              <a:gd name="T26" fmla="*/ 2147483647 w 377"/>
              <a:gd name="T27" fmla="*/ 2147483647 h 1403"/>
              <a:gd name="T28" fmla="*/ 2147483647 w 377"/>
              <a:gd name="T29" fmla="*/ 2147483647 h 1403"/>
              <a:gd name="T30" fmla="*/ 2147483647 w 377"/>
              <a:gd name="T31" fmla="*/ 2147483647 h 1403"/>
              <a:gd name="T32" fmla="*/ 2147483647 w 377"/>
              <a:gd name="T33" fmla="*/ 2147483647 h 1403"/>
              <a:gd name="T34" fmla="*/ 2147483647 w 377"/>
              <a:gd name="T35" fmla="*/ 2147483647 h 1403"/>
              <a:gd name="T36" fmla="*/ 2147483647 w 377"/>
              <a:gd name="T37" fmla="*/ 2147483647 h 1403"/>
              <a:gd name="T38" fmla="*/ 2147483647 w 377"/>
              <a:gd name="T39" fmla="*/ 2147483647 h 1403"/>
              <a:gd name="T40" fmla="*/ 2147483647 w 377"/>
              <a:gd name="T41" fmla="*/ 2147483647 h 1403"/>
              <a:gd name="T42" fmla="*/ 2147483647 w 377"/>
              <a:gd name="T43" fmla="*/ 2147483647 h 1403"/>
              <a:gd name="T44" fmla="*/ 2147483647 w 377"/>
              <a:gd name="T45" fmla="*/ 2147483647 h 1403"/>
              <a:gd name="T46" fmla="*/ 2147483647 w 377"/>
              <a:gd name="T47" fmla="*/ 2147483647 h 1403"/>
              <a:gd name="T48" fmla="*/ 2147483647 w 377"/>
              <a:gd name="T49" fmla="*/ 2147483647 h 1403"/>
              <a:gd name="T50" fmla="*/ 2147483647 w 377"/>
              <a:gd name="T51" fmla="*/ 2147483647 h 1403"/>
              <a:gd name="T52" fmla="*/ 2147483647 w 377"/>
              <a:gd name="T53" fmla="*/ 2147483647 h 1403"/>
              <a:gd name="T54" fmla="*/ 2147483647 w 377"/>
              <a:gd name="T55" fmla="*/ 2147483647 h 1403"/>
              <a:gd name="T56" fmla="*/ 2147483647 w 377"/>
              <a:gd name="T57" fmla="*/ 2147483647 h 1403"/>
              <a:gd name="T58" fmla="*/ 2147483647 w 377"/>
              <a:gd name="T59" fmla="*/ 2147483647 h 1403"/>
              <a:gd name="T60" fmla="*/ 2147483647 w 377"/>
              <a:gd name="T61" fmla="*/ 2147483647 h 1403"/>
              <a:gd name="T62" fmla="*/ 2147483647 w 377"/>
              <a:gd name="T63" fmla="*/ 0 h 1403"/>
              <a:gd name="T64" fmla="*/ 2147483647 w 377"/>
              <a:gd name="T65" fmla="*/ 2147483647 h 14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7"/>
              <a:gd name="T100" fmla="*/ 0 h 1403"/>
              <a:gd name="T101" fmla="*/ 377 w 377"/>
              <a:gd name="T102" fmla="*/ 1403 h 14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7" h="1403">
                <a:moveTo>
                  <a:pt x="3" y="24"/>
                </a:moveTo>
                <a:cubicBezTo>
                  <a:pt x="0" y="63"/>
                  <a:pt x="14" y="153"/>
                  <a:pt x="27" y="240"/>
                </a:cubicBezTo>
                <a:cubicBezTo>
                  <a:pt x="40" y="327"/>
                  <a:pt x="68" y="478"/>
                  <a:pt x="79" y="545"/>
                </a:cubicBezTo>
                <a:cubicBezTo>
                  <a:pt x="90" y="612"/>
                  <a:pt x="84" y="619"/>
                  <a:pt x="93" y="643"/>
                </a:cubicBezTo>
                <a:cubicBezTo>
                  <a:pt x="101" y="668"/>
                  <a:pt x="108" y="679"/>
                  <a:pt x="130" y="691"/>
                </a:cubicBezTo>
                <a:cubicBezTo>
                  <a:pt x="152" y="704"/>
                  <a:pt x="198" y="711"/>
                  <a:pt x="223" y="720"/>
                </a:cubicBezTo>
                <a:cubicBezTo>
                  <a:pt x="247" y="730"/>
                  <a:pt x="265" y="732"/>
                  <a:pt x="276" y="747"/>
                </a:cubicBezTo>
                <a:cubicBezTo>
                  <a:pt x="287" y="762"/>
                  <a:pt x="277" y="768"/>
                  <a:pt x="285" y="809"/>
                </a:cubicBezTo>
                <a:cubicBezTo>
                  <a:pt x="293" y="849"/>
                  <a:pt x="314" y="943"/>
                  <a:pt x="325" y="992"/>
                </a:cubicBezTo>
                <a:cubicBezTo>
                  <a:pt x="335" y="1040"/>
                  <a:pt x="352" y="1073"/>
                  <a:pt x="352" y="1103"/>
                </a:cubicBezTo>
                <a:cubicBezTo>
                  <a:pt x="353" y="1134"/>
                  <a:pt x="342" y="1155"/>
                  <a:pt x="331" y="1178"/>
                </a:cubicBezTo>
                <a:cubicBezTo>
                  <a:pt x="321" y="1202"/>
                  <a:pt x="317" y="1227"/>
                  <a:pt x="290" y="1246"/>
                </a:cubicBezTo>
                <a:cubicBezTo>
                  <a:pt x="263" y="1264"/>
                  <a:pt x="207" y="1274"/>
                  <a:pt x="169" y="1290"/>
                </a:cubicBezTo>
                <a:cubicBezTo>
                  <a:pt x="131" y="1306"/>
                  <a:pt x="87" y="1327"/>
                  <a:pt x="63" y="1342"/>
                </a:cubicBezTo>
                <a:cubicBezTo>
                  <a:pt x="38" y="1357"/>
                  <a:pt x="24" y="1375"/>
                  <a:pt x="21" y="1384"/>
                </a:cubicBezTo>
                <a:cubicBezTo>
                  <a:pt x="18" y="1394"/>
                  <a:pt x="34" y="1403"/>
                  <a:pt x="42" y="1402"/>
                </a:cubicBezTo>
                <a:cubicBezTo>
                  <a:pt x="50" y="1400"/>
                  <a:pt x="54" y="1388"/>
                  <a:pt x="67" y="1377"/>
                </a:cubicBezTo>
                <a:cubicBezTo>
                  <a:pt x="81" y="1367"/>
                  <a:pt x="101" y="1353"/>
                  <a:pt x="123" y="1340"/>
                </a:cubicBezTo>
                <a:cubicBezTo>
                  <a:pt x="145" y="1327"/>
                  <a:pt x="169" y="1316"/>
                  <a:pt x="202" y="1302"/>
                </a:cubicBezTo>
                <a:cubicBezTo>
                  <a:pt x="235" y="1287"/>
                  <a:pt x="295" y="1280"/>
                  <a:pt x="322" y="1255"/>
                </a:cubicBezTo>
                <a:cubicBezTo>
                  <a:pt x="349" y="1231"/>
                  <a:pt x="358" y="1183"/>
                  <a:pt x="366" y="1155"/>
                </a:cubicBezTo>
                <a:cubicBezTo>
                  <a:pt x="375" y="1128"/>
                  <a:pt x="377" y="1117"/>
                  <a:pt x="373" y="1088"/>
                </a:cubicBezTo>
                <a:cubicBezTo>
                  <a:pt x="369" y="1059"/>
                  <a:pt x="352" y="1030"/>
                  <a:pt x="341" y="980"/>
                </a:cubicBezTo>
                <a:cubicBezTo>
                  <a:pt x="329" y="930"/>
                  <a:pt x="312" y="829"/>
                  <a:pt x="304" y="788"/>
                </a:cubicBezTo>
                <a:cubicBezTo>
                  <a:pt x="295" y="747"/>
                  <a:pt x="297" y="745"/>
                  <a:pt x="287" y="732"/>
                </a:cubicBezTo>
                <a:cubicBezTo>
                  <a:pt x="277" y="718"/>
                  <a:pt x="267" y="716"/>
                  <a:pt x="243" y="707"/>
                </a:cubicBezTo>
                <a:cubicBezTo>
                  <a:pt x="220" y="698"/>
                  <a:pt x="164" y="686"/>
                  <a:pt x="144" y="676"/>
                </a:cubicBezTo>
                <a:cubicBezTo>
                  <a:pt x="124" y="666"/>
                  <a:pt x="126" y="671"/>
                  <a:pt x="121" y="647"/>
                </a:cubicBezTo>
                <a:cubicBezTo>
                  <a:pt x="115" y="623"/>
                  <a:pt x="116" y="569"/>
                  <a:pt x="111" y="532"/>
                </a:cubicBezTo>
                <a:cubicBezTo>
                  <a:pt x="107" y="494"/>
                  <a:pt x="97" y="481"/>
                  <a:pt x="91" y="420"/>
                </a:cubicBezTo>
                <a:cubicBezTo>
                  <a:pt x="85" y="359"/>
                  <a:pt x="83" y="238"/>
                  <a:pt x="75" y="168"/>
                </a:cubicBezTo>
                <a:cubicBezTo>
                  <a:pt x="67" y="98"/>
                  <a:pt x="55" y="24"/>
                  <a:pt x="43" y="0"/>
                </a:cubicBezTo>
                <a:lnTo>
                  <a:pt x="3" y="24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74" name="Freeform 47"/>
          <p:cNvSpPr>
            <a:spLocks/>
          </p:cNvSpPr>
          <p:nvPr/>
        </p:nvSpPr>
        <p:spPr bwMode="auto">
          <a:xfrm>
            <a:off x="3592759" y="2334528"/>
            <a:ext cx="215253" cy="223133"/>
          </a:xfrm>
          <a:custGeom>
            <a:avLst/>
            <a:gdLst>
              <a:gd name="T0" fmla="*/ 2147483647 w 206"/>
              <a:gd name="T1" fmla="*/ 2147483647 h 233"/>
              <a:gd name="T2" fmla="*/ 2147483647 w 206"/>
              <a:gd name="T3" fmla="*/ 2147483647 h 233"/>
              <a:gd name="T4" fmla="*/ 2147483647 w 206"/>
              <a:gd name="T5" fmla="*/ 2147483647 h 233"/>
              <a:gd name="T6" fmla="*/ 2147483647 w 206"/>
              <a:gd name="T7" fmla="*/ 2147483647 h 233"/>
              <a:gd name="T8" fmla="*/ 2147483647 w 206"/>
              <a:gd name="T9" fmla="*/ 2147483647 h 233"/>
              <a:gd name="T10" fmla="*/ 2147483647 w 206"/>
              <a:gd name="T11" fmla="*/ 2147483647 h 233"/>
              <a:gd name="T12" fmla="*/ 2147483647 w 206"/>
              <a:gd name="T13" fmla="*/ 2147483647 h 233"/>
              <a:gd name="T14" fmla="*/ 2147483647 w 206"/>
              <a:gd name="T15" fmla="*/ 2147483647 h 233"/>
              <a:gd name="T16" fmla="*/ 2147483647 w 206"/>
              <a:gd name="T17" fmla="*/ 2147483647 h 233"/>
              <a:gd name="T18" fmla="*/ 2147483647 w 206"/>
              <a:gd name="T19" fmla="*/ 2147483647 h 233"/>
              <a:gd name="T20" fmla="*/ 2147483647 w 206"/>
              <a:gd name="T21" fmla="*/ 2147483647 h 233"/>
              <a:gd name="T22" fmla="*/ 2147483647 w 206"/>
              <a:gd name="T23" fmla="*/ 2147483647 h 2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6"/>
              <a:gd name="T37" fmla="*/ 0 h 233"/>
              <a:gd name="T38" fmla="*/ 206 w 206"/>
              <a:gd name="T39" fmla="*/ 233 h 2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6" h="233">
                <a:moveTo>
                  <a:pt x="55" y="18"/>
                </a:moveTo>
                <a:cubicBezTo>
                  <a:pt x="64" y="0"/>
                  <a:pt x="100" y="7"/>
                  <a:pt x="119" y="6"/>
                </a:cubicBezTo>
                <a:cubicBezTo>
                  <a:pt x="138" y="5"/>
                  <a:pt x="158" y="7"/>
                  <a:pt x="171" y="12"/>
                </a:cubicBezTo>
                <a:cubicBezTo>
                  <a:pt x="184" y="17"/>
                  <a:pt x="195" y="24"/>
                  <a:pt x="200" y="39"/>
                </a:cubicBezTo>
                <a:cubicBezTo>
                  <a:pt x="205" y="54"/>
                  <a:pt x="206" y="71"/>
                  <a:pt x="199" y="100"/>
                </a:cubicBezTo>
                <a:cubicBezTo>
                  <a:pt x="192" y="129"/>
                  <a:pt x="177" y="197"/>
                  <a:pt x="160" y="215"/>
                </a:cubicBezTo>
                <a:cubicBezTo>
                  <a:pt x="143" y="233"/>
                  <a:pt x="112" y="215"/>
                  <a:pt x="100" y="210"/>
                </a:cubicBezTo>
                <a:cubicBezTo>
                  <a:pt x="88" y="205"/>
                  <a:pt x="101" y="188"/>
                  <a:pt x="89" y="183"/>
                </a:cubicBezTo>
                <a:cubicBezTo>
                  <a:pt x="77" y="178"/>
                  <a:pt x="40" y="191"/>
                  <a:pt x="26" y="180"/>
                </a:cubicBezTo>
                <a:cubicBezTo>
                  <a:pt x="12" y="169"/>
                  <a:pt x="0" y="127"/>
                  <a:pt x="8" y="114"/>
                </a:cubicBezTo>
                <a:cubicBezTo>
                  <a:pt x="16" y="101"/>
                  <a:pt x="66" y="115"/>
                  <a:pt x="74" y="99"/>
                </a:cubicBezTo>
                <a:cubicBezTo>
                  <a:pt x="82" y="83"/>
                  <a:pt x="59" y="35"/>
                  <a:pt x="55" y="1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575" name="Oval 48"/>
          <p:cNvSpPr>
            <a:spLocks noChangeArrowheads="1"/>
          </p:cNvSpPr>
          <p:nvPr/>
        </p:nvSpPr>
        <p:spPr bwMode="auto">
          <a:xfrm>
            <a:off x="2681693" y="2899908"/>
            <a:ext cx="58402" cy="536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65576" name="Oval 49"/>
          <p:cNvSpPr>
            <a:spLocks noChangeArrowheads="1"/>
          </p:cNvSpPr>
          <p:nvPr/>
        </p:nvSpPr>
        <p:spPr bwMode="auto">
          <a:xfrm>
            <a:off x="3672854" y="2698586"/>
            <a:ext cx="58402" cy="536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65577" name="Oval 50"/>
          <p:cNvSpPr>
            <a:spLocks noChangeArrowheads="1"/>
          </p:cNvSpPr>
          <p:nvPr/>
        </p:nvSpPr>
        <p:spPr bwMode="auto">
          <a:xfrm>
            <a:off x="3696214" y="2527462"/>
            <a:ext cx="58402" cy="536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65578" name="Oval 51"/>
          <p:cNvSpPr>
            <a:spLocks noChangeArrowheads="1"/>
          </p:cNvSpPr>
          <p:nvPr/>
        </p:nvSpPr>
        <p:spPr bwMode="auto">
          <a:xfrm>
            <a:off x="1618782" y="3211958"/>
            <a:ext cx="58401" cy="536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65579" name="Oval 52"/>
          <p:cNvSpPr>
            <a:spLocks noChangeArrowheads="1"/>
          </p:cNvSpPr>
          <p:nvPr/>
        </p:nvSpPr>
        <p:spPr bwMode="auto">
          <a:xfrm>
            <a:off x="1471944" y="3359594"/>
            <a:ext cx="58401" cy="536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65580" name="Oval 53"/>
          <p:cNvSpPr>
            <a:spLocks noChangeArrowheads="1"/>
          </p:cNvSpPr>
          <p:nvPr/>
        </p:nvSpPr>
        <p:spPr bwMode="auto">
          <a:xfrm>
            <a:off x="5398207" y="2175149"/>
            <a:ext cx="58402" cy="536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65581" name="Oval 5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9981" y="2175149"/>
            <a:ext cx="56733" cy="536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65582" name="Oval 55"/>
          <p:cNvSpPr>
            <a:spLocks noChangeArrowheads="1"/>
          </p:cNvSpPr>
          <p:nvPr/>
        </p:nvSpPr>
        <p:spPr bwMode="auto">
          <a:xfrm>
            <a:off x="2611611" y="2255678"/>
            <a:ext cx="56733" cy="536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65583" name="Text Box 56"/>
          <p:cNvSpPr txBox="1">
            <a:spLocks noChangeArrowheads="1"/>
          </p:cNvSpPr>
          <p:nvPr/>
        </p:nvSpPr>
        <p:spPr bwMode="auto">
          <a:xfrm>
            <a:off x="1109853" y="3658223"/>
            <a:ext cx="1258140" cy="4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Kolam Kg Benteng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(0.4 mcm)</a:t>
            </a:r>
          </a:p>
        </p:txBody>
      </p:sp>
      <p:sp>
        <p:nvSpPr>
          <p:cNvPr id="65584" name="Text Box 57"/>
          <p:cNvSpPr txBox="1">
            <a:spLocks noChangeArrowheads="1"/>
          </p:cNvSpPr>
          <p:nvPr/>
        </p:nvSpPr>
        <p:spPr bwMode="auto">
          <a:xfrm>
            <a:off x="1963124" y="1994612"/>
            <a:ext cx="760891" cy="5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Kolam Takungan Jinjang</a:t>
            </a:r>
          </a:p>
        </p:txBody>
      </p:sp>
      <p:sp>
        <p:nvSpPr>
          <p:cNvPr id="65585" name="Text Box 58"/>
          <p:cNvSpPr txBox="1">
            <a:spLocks noChangeArrowheads="1"/>
          </p:cNvSpPr>
          <p:nvPr/>
        </p:nvSpPr>
        <p:spPr bwMode="auto">
          <a:xfrm>
            <a:off x="3784651" y="2290908"/>
            <a:ext cx="949444" cy="6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Kolam Takungan Batu</a:t>
            </a:r>
          </a:p>
          <a:p>
            <a:pPr algn="ctr">
              <a:spcBef>
                <a:spcPct val="50000"/>
              </a:spcBef>
            </a:pPr>
            <a:endParaRPr lang="en-US" sz="800">
              <a:latin typeface="Times New Roman" pitchFamily="18" charset="0"/>
            </a:endParaRPr>
          </a:p>
        </p:txBody>
      </p:sp>
      <p:sp>
        <p:nvSpPr>
          <p:cNvPr id="65586" name="Text Box 59"/>
          <p:cNvSpPr txBox="1">
            <a:spLocks noChangeArrowheads="1"/>
          </p:cNvSpPr>
          <p:nvPr/>
        </p:nvSpPr>
        <p:spPr bwMode="auto">
          <a:xfrm>
            <a:off x="4370337" y="3047545"/>
            <a:ext cx="732526" cy="6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Kolam Kg Puah</a:t>
            </a:r>
          </a:p>
          <a:p>
            <a:pPr algn="ctr">
              <a:spcBef>
                <a:spcPct val="50000"/>
              </a:spcBef>
            </a:pPr>
            <a:endParaRPr lang="en-US" sz="800">
              <a:latin typeface="Times New Roman" pitchFamily="18" charset="0"/>
            </a:endParaRPr>
          </a:p>
        </p:txBody>
      </p:sp>
      <p:sp>
        <p:nvSpPr>
          <p:cNvPr id="65587" name="Line 60"/>
          <p:cNvSpPr>
            <a:spLocks noChangeShapeType="1"/>
          </p:cNvSpPr>
          <p:nvPr/>
        </p:nvSpPr>
        <p:spPr bwMode="auto">
          <a:xfrm>
            <a:off x="2451423" y="1754050"/>
            <a:ext cx="40047" cy="21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588" name="Line 61"/>
          <p:cNvSpPr>
            <a:spLocks noChangeShapeType="1"/>
          </p:cNvSpPr>
          <p:nvPr/>
        </p:nvSpPr>
        <p:spPr bwMode="auto">
          <a:xfrm>
            <a:off x="3307425" y="1812769"/>
            <a:ext cx="38378" cy="219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589" name="Line 62"/>
          <p:cNvSpPr>
            <a:spLocks noChangeShapeType="1"/>
          </p:cNvSpPr>
          <p:nvPr/>
        </p:nvSpPr>
        <p:spPr bwMode="auto">
          <a:xfrm>
            <a:off x="2873585" y="3027412"/>
            <a:ext cx="240281" cy="7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590" name="Line 63"/>
          <p:cNvSpPr>
            <a:spLocks noChangeShapeType="1"/>
          </p:cNvSpPr>
          <p:nvPr/>
        </p:nvSpPr>
        <p:spPr bwMode="auto">
          <a:xfrm flipH="1">
            <a:off x="5244694" y="1688621"/>
            <a:ext cx="131821" cy="202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591" name="Line 64"/>
          <p:cNvSpPr>
            <a:spLocks noChangeShapeType="1"/>
          </p:cNvSpPr>
          <p:nvPr/>
        </p:nvSpPr>
        <p:spPr bwMode="auto">
          <a:xfrm flipH="1">
            <a:off x="3796331" y="2797570"/>
            <a:ext cx="56733" cy="244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592" name="Line 65"/>
          <p:cNvSpPr>
            <a:spLocks noChangeShapeType="1"/>
          </p:cNvSpPr>
          <p:nvPr/>
        </p:nvSpPr>
        <p:spPr bwMode="auto">
          <a:xfrm flipV="1">
            <a:off x="1698877" y="2936818"/>
            <a:ext cx="335392" cy="97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593" name="Line 66"/>
          <p:cNvSpPr>
            <a:spLocks noChangeShapeType="1"/>
          </p:cNvSpPr>
          <p:nvPr/>
        </p:nvSpPr>
        <p:spPr bwMode="auto">
          <a:xfrm>
            <a:off x="2471447" y="3742107"/>
            <a:ext cx="171868" cy="97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594" name="Text Box 67"/>
          <p:cNvSpPr txBox="1">
            <a:spLocks noChangeArrowheads="1"/>
          </p:cNvSpPr>
          <p:nvPr/>
        </p:nvSpPr>
        <p:spPr bwMode="auto">
          <a:xfrm>
            <a:off x="1336785" y="2712008"/>
            <a:ext cx="802605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FF3300"/>
                </a:solidFill>
                <a:latin typeface="Times New Roman" pitchFamily="18" charset="0"/>
              </a:rPr>
              <a:t>100 cumec</a:t>
            </a:r>
          </a:p>
        </p:txBody>
      </p:sp>
      <p:sp>
        <p:nvSpPr>
          <p:cNvPr id="65595" name="Text Box 68"/>
          <p:cNvSpPr txBox="1">
            <a:spLocks noChangeArrowheads="1"/>
          </p:cNvSpPr>
          <p:nvPr/>
        </p:nvSpPr>
        <p:spPr bwMode="auto">
          <a:xfrm>
            <a:off x="4744107" y="1921819"/>
            <a:ext cx="802605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FF3300"/>
                </a:solidFill>
                <a:latin typeface="Times New Roman" pitchFamily="18" charset="0"/>
              </a:rPr>
              <a:t>275 cumec</a:t>
            </a:r>
          </a:p>
        </p:txBody>
      </p:sp>
      <p:sp>
        <p:nvSpPr>
          <p:cNvPr id="65596" name="Text Box 69"/>
          <p:cNvSpPr txBox="1">
            <a:spLocks noChangeArrowheads="1"/>
          </p:cNvSpPr>
          <p:nvPr/>
        </p:nvSpPr>
        <p:spPr bwMode="auto">
          <a:xfrm>
            <a:off x="4018258" y="5087609"/>
            <a:ext cx="727518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400 cumec</a:t>
            </a:r>
          </a:p>
        </p:txBody>
      </p:sp>
      <p:sp>
        <p:nvSpPr>
          <p:cNvPr id="65597" name="Text Box 70"/>
          <p:cNvSpPr txBox="1">
            <a:spLocks noChangeArrowheads="1"/>
          </p:cNvSpPr>
          <p:nvPr/>
        </p:nvSpPr>
        <p:spPr bwMode="auto">
          <a:xfrm>
            <a:off x="4994400" y="1488976"/>
            <a:ext cx="774239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290 cumec</a:t>
            </a:r>
          </a:p>
        </p:txBody>
      </p:sp>
      <p:sp>
        <p:nvSpPr>
          <p:cNvPr id="65598" name="Text Box 71"/>
          <p:cNvSpPr txBox="1">
            <a:spLocks noChangeArrowheads="1"/>
          </p:cNvSpPr>
          <p:nvPr/>
        </p:nvSpPr>
        <p:spPr bwMode="auto">
          <a:xfrm>
            <a:off x="3709563" y="2856289"/>
            <a:ext cx="810950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35 cumec</a:t>
            </a:r>
          </a:p>
        </p:txBody>
      </p:sp>
      <p:sp>
        <p:nvSpPr>
          <p:cNvPr id="65599" name="Text Box 72"/>
          <p:cNvSpPr txBox="1">
            <a:spLocks noChangeArrowheads="1"/>
          </p:cNvSpPr>
          <p:nvPr/>
        </p:nvSpPr>
        <p:spPr bwMode="auto">
          <a:xfrm>
            <a:off x="2770130" y="2896553"/>
            <a:ext cx="936096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35 cumec</a:t>
            </a:r>
          </a:p>
        </p:txBody>
      </p:sp>
      <p:sp>
        <p:nvSpPr>
          <p:cNvPr id="65600" name="Text Box 73"/>
          <p:cNvSpPr txBox="1">
            <a:spLocks noChangeArrowheads="1"/>
          </p:cNvSpPr>
          <p:nvPr/>
        </p:nvSpPr>
        <p:spPr bwMode="auto">
          <a:xfrm>
            <a:off x="2463104" y="1822835"/>
            <a:ext cx="1032876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150 cumec </a:t>
            </a:r>
          </a:p>
        </p:txBody>
      </p:sp>
      <p:sp>
        <p:nvSpPr>
          <p:cNvPr id="65601" name="Text Box 74"/>
          <p:cNvSpPr txBox="1">
            <a:spLocks noChangeArrowheads="1"/>
          </p:cNvSpPr>
          <p:nvPr/>
        </p:nvSpPr>
        <p:spPr bwMode="auto">
          <a:xfrm>
            <a:off x="2371329" y="3592791"/>
            <a:ext cx="842653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65 cumec</a:t>
            </a:r>
          </a:p>
        </p:txBody>
      </p:sp>
      <p:sp>
        <p:nvSpPr>
          <p:cNvPr id="65602" name="Line 75"/>
          <p:cNvSpPr>
            <a:spLocks noChangeShapeType="1"/>
          </p:cNvSpPr>
          <p:nvPr/>
        </p:nvSpPr>
        <p:spPr bwMode="auto">
          <a:xfrm flipH="1">
            <a:off x="4880934" y="2181859"/>
            <a:ext cx="3637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03" name="Line 76"/>
          <p:cNvSpPr>
            <a:spLocks noChangeShapeType="1"/>
          </p:cNvSpPr>
          <p:nvPr/>
        </p:nvSpPr>
        <p:spPr bwMode="auto">
          <a:xfrm>
            <a:off x="4680699" y="5075864"/>
            <a:ext cx="106792" cy="209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04" name="Line 77"/>
          <p:cNvSpPr>
            <a:spLocks noChangeShapeType="1"/>
          </p:cNvSpPr>
          <p:nvPr/>
        </p:nvSpPr>
        <p:spPr bwMode="auto">
          <a:xfrm flipH="1">
            <a:off x="5581754" y="2309363"/>
            <a:ext cx="113466" cy="228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4338" name="Text Box 78"/>
          <p:cNvSpPr txBox="1">
            <a:spLocks noChangeArrowheads="1"/>
          </p:cNvSpPr>
          <p:nvPr/>
        </p:nvSpPr>
        <p:spPr bwMode="auto">
          <a:xfrm>
            <a:off x="381000" y="1267538"/>
            <a:ext cx="1192927" cy="10829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s-MY" sz="1050" b="1" u="sng" dirty="0">
                <a:latin typeface="Times New Roman" pitchFamily="18" charset="0"/>
              </a:rPr>
              <a:t>CONTRACT 2</a:t>
            </a:r>
          </a:p>
          <a:p>
            <a:pPr algn="ctr">
              <a:spcBef>
                <a:spcPct val="50000"/>
              </a:spcBef>
              <a:defRPr/>
            </a:pPr>
            <a:r>
              <a:rPr lang="ms-MY" sz="1200" b="1" dirty="0">
                <a:latin typeface="Times New Roman" pitchFamily="18" charset="0"/>
              </a:rPr>
              <a:t>Keroh River Diversion </a:t>
            </a:r>
          </a:p>
          <a:p>
            <a:pPr algn="ctr">
              <a:defRPr/>
            </a:pPr>
            <a:r>
              <a:rPr lang="ms-MY" sz="1200" b="1" dirty="0">
                <a:latin typeface="Times New Roman" pitchFamily="18" charset="0"/>
              </a:rPr>
              <a:t>(2.2 km)</a:t>
            </a:r>
          </a:p>
        </p:txBody>
      </p:sp>
      <p:sp>
        <p:nvSpPr>
          <p:cNvPr id="65606" name="Line 79"/>
          <p:cNvSpPr>
            <a:spLocks noChangeShapeType="1"/>
          </p:cNvSpPr>
          <p:nvPr/>
        </p:nvSpPr>
        <p:spPr bwMode="auto">
          <a:xfrm>
            <a:off x="1011405" y="3064322"/>
            <a:ext cx="261973" cy="62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07" name="Text Box 80"/>
          <p:cNvSpPr txBox="1">
            <a:spLocks noChangeArrowheads="1"/>
          </p:cNvSpPr>
          <p:nvPr/>
        </p:nvSpPr>
        <p:spPr bwMode="auto">
          <a:xfrm rot="19087896">
            <a:off x="5399875" y="4468414"/>
            <a:ext cx="812617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Sg Klang</a:t>
            </a:r>
          </a:p>
        </p:txBody>
      </p:sp>
      <p:sp>
        <p:nvSpPr>
          <p:cNvPr id="65608" name="Text Box 81"/>
          <p:cNvSpPr txBox="1">
            <a:spLocks noChangeArrowheads="1"/>
          </p:cNvSpPr>
          <p:nvPr/>
        </p:nvSpPr>
        <p:spPr bwMode="auto">
          <a:xfrm rot="18033920">
            <a:off x="4567756" y="4088515"/>
            <a:ext cx="1041842" cy="22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Sg Gombak</a:t>
            </a:r>
          </a:p>
        </p:txBody>
      </p:sp>
      <p:sp>
        <p:nvSpPr>
          <p:cNvPr id="65609" name="Text Box 82"/>
          <p:cNvSpPr txBox="1">
            <a:spLocks noChangeArrowheads="1"/>
          </p:cNvSpPr>
          <p:nvPr/>
        </p:nvSpPr>
        <p:spPr bwMode="auto">
          <a:xfrm>
            <a:off x="1637137" y="1749017"/>
            <a:ext cx="1072924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80 cumec </a:t>
            </a:r>
          </a:p>
        </p:txBody>
      </p:sp>
      <p:sp>
        <p:nvSpPr>
          <p:cNvPr id="65610" name="Text Box 83"/>
          <p:cNvSpPr txBox="1">
            <a:spLocks noChangeArrowheads="1"/>
          </p:cNvSpPr>
          <p:nvPr/>
        </p:nvSpPr>
        <p:spPr bwMode="auto">
          <a:xfrm>
            <a:off x="669337" y="2901587"/>
            <a:ext cx="927753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125 cumec </a:t>
            </a:r>
          </a:p>
        </p:txBody>
      </p:sp>
      <p:sp>
        <p:nvSpPr>
          <p:cNvPr id="65611" name="Text Box 84"/>
          <p:cNvSpPr txBox="1">
            <a:spLocks noChangeArrowheads="1"/>
          </p:cNvSpPr>
          <p:nvPr/>
        </p:nvSpPr>
        <p:spPr bwMode="auto">
          <a:xfrm>
            <a:off x="1915795" y="2524107"/>
            <a:ext cx="747542" cy="477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(2.5 mcm) </a:t>
            </a:r>
          </a:p>
          <a:p>
            <a:pPr>
              <a:spcBef>
                <a:spcPct val="50000"/>
              </a:spcBef>
            </a:pPr>
            <a:endParaRPr lang="en-US" sz="800">
              <a:latin typeface="Times New Roman" pitchFamily="18" charset="0"/>
            </a:endParaRPr>
          </a:p>
        </p:txBody>
      </p:sp>
      <p:sp>
        <p:nvSpPr>
          <p:cNvPr id="65612" name="Text Box 85"/>
          <p:cNvSpPr txBox="1">
            <a:spLocks noChangeArrowheads="1"/>
          </p:cNvSpPr>
          <p:nvPr/>
        </p:nvSpPr>
        <p:spPr bwMode="auto">
          <a:xfrm>
            <a:off x="3909797" y="2532496"/>
            <a:ext cx="675791" cy="477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(4.5 mcm) </a:t>
            </a:r>
          </a:p>
          <a:p>
            <a:pPr>
              <a:spcBef>
                <a:spcPct val="50000"/>
              </a:spcBef>
            </a:pPr>
            <a:endParaRPr lang="en-US" sz="800">
              <a:latin typeface="Times New Roman" pitchFamily="18" charset="0"/>
            </a:endParaRPr>
          </a:p>
        </p:txBody>
      </p:sp>
      <p:sp>
        <p:nvSpPr>
          <p:cNvPr id="65613" name="Freeform 86"/>
          <p:cNvSpPr>
            <a:spLocks/>
          </p:cNvSpPr>
          <p:nvPr/>
        </p:nvSpPr>
        <p:spPr bwMode="auto">
          <a:xfrm>
            <a:off x="2885265" y="457200"/>
            <a:ext cx="887706" cy="738181"/>
          </a:xfrm>
          <a:custGeom>
            <a:avLst/>
            <a:gdLst>
              <a:gd name="T0" fmla="*/ 2147483647 w 554"/>
              <a:gd name="T1" fmla="*/ 2147483647 h 386"/>
              <a:gd name="T2" fmla="*/ 2147483647 w 554"/>
              <a:gd name="T3" fmla="*/ 2147483647 h 386"/>
              <a:gd name="T4" fmla="*/ 2147483647 w 554"/>
              <a:gd name="T5" fmla="*/ 2147483647 h 386"/>
              <a:gd name="T6" fmla="*/ 2147483647 w 554"/>
              <a:gd name="T7" fmla="*/ 2147483647 h 386"/>
              <a:gd name="T8" fmla="*/ 2147483647 w 554"/>
              <a:gd name="T9" fmla="*/ 2147483647 h 386"/>
              <a:gd name="T10" fmla="*/ 2147483647 w 554"/>
              <a:gd name="T11" fmla="*/ 2147483647 h 386"/>
              <a:gd name="T12" fmla="*/ 2147483647 w 554"/>
              <a:gd name="T13" fmla="*/ 2147483647 h 386"/>
              <a:gd name="T14" fmla="*/ 2147483647 w 554"/>
              <a:gd name="T15" fmla="*/ 2147483647 h 386"/>
              <a:gd name="T16" fmla="*/ 2147483647 w 554"/>
              <a:gd name="T17" fmla="*/ 2147483647 h 386"/>
              <a:gd name="T18" fmla="*/ 2147483647 w 554"/>
              <a:gd name="T19" fmla="*/ 2147483647 h 386"/>
              <a:gd name="T20" fmla="*/ 2147483647 w 554"/>
              <a:gd name="T21" fmla="*/ 2147483647 h 386"/>
              <a:gd name="T22" fmla="*/ 2147483647 w 554"/>
              <a:gd name="T23" fmla="*/ 2147483647 h 386"/>
              <a:gd name="T24" fmla="*/ 2147483647 w 554"/>
              <a:gd name="T25" fmla="*/ 2147483647 h 386"/>
              <a:gd name="T26" fmla="*/ 2147483647 w 554"/>
              <a:gd name="T27" fmla="*/ 2147483647 h 386"/>
              <a:gd name="T28" fmla="*/ 2147483647 w 554"/>
              <a:gd name="T29" fmla="*/ 2147483647 h 386"/>
              <a:gd name="T30" fmla="*/ 2147483647 w 554"/>
              <a:gd name="T31" fmla="*/ 2147483647 h 386"/>
              <a:gd name="T32" fmla="*/ 2147483647 w 554"/>
              <a:gd name="T33" fmla="*/ 2147483647 h 386"/>
              <a:gd name="T34" fmla="*/ 2147483647 w 554"/>
              <a:gd name="T35" fmla="*/ 2147483647 h 386"/>
              <a:gd name="T36" fmla="*/ 2147483647 w 554"/>
              <a:gd name="T37" fmla="*/ 2147483647 h 3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4"/>
              <a:gd name="T58" fmla="*/ 0 h 386"/>
              <a:gd name="T59" fmla="*/ 554 w 554"/>
              <a:gd name="T60" fmla="*/ 386 h 3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4" h="386">
                <a:moveTo>
                  <a:pt x="201" y="87"/>
                </a:moveTo>
                <a:cubicBezTo>
                  <a:pt x="181" y="75"/>
                  <a:pt x="149" y="24"/>
                  <a:pt x="129" y="23"/>
                </a:cubicBezTo>
                <a:cubicBezTo>
                  <a:pt x="109" y="22"/>
                  <a:pt x="101" y="68"/>
                  <a:pt x="81" y="79"/>
                </a:cubicBezTo>
                <a:cubicBezTo>
                  <a:pt x="61" y="90"/>
                  <a:pt x="18" y="72"/>
                  <a:pt x="9" y="87"/>
                </a:cubicBezTo>
                <a:cubicBezTo>
                  <a:pt x="0" y="102"/>
                  <a:pt x="4" y="132"/>
                  <a:pt x="25" y="167"/>
                </a:cubicBezTo>
                <a:cubicBezTo>
                  <a:pt x="46" y="202"/>
                  <a:pt x="105" y="260"/>
                  <a:pt x="137" y="295"/>
                </a:cubicBezTo>
                <a:cubicBezTo>
                  <a:pt x="169" y="330"/>
                  <a:pt x="192" y="364"/>
                  <a:pt x="217" y="375"/>
                </a:cubicBezTo>
                <a:cubicBezTo>
                  <a:pt x="242" y="386"/>
                  <a:pt x="268" y="370"/>
                  <a:pt x="289" y="359"/>
                </a:cubicBezTo>
                <a:cubicBezTo>
                  <a:pt x="310" y="348"/>
                  <a:pt x="329" y="323"/>
                  <a:pt x="345" y="311"/>
                </a:cubicBezTo>
                <a:cubicBezTo>
                  <a:pt x="361" y="299"/>
                  <a:pt x="374" y="294"/>
                  <a:pt x="385" y="287"/>
                </a:cubicBezTo>
                <a:cubicBezTo>
                  <a:pt x="396" y="280"/>
                  <a:pt x="401" y="288"/>
                  <a:pt x="409" y="271"/>
                </a:cubicBezTo>
                <a:cubicBezTo>
                  <a:pt x="417" y="254"/>
                  <a:pt x="416" y="210"/>
                  <a:pt x="433" y="183"/>
                </a:cubicBezTo>
                <a:cubicBezTo>
                  <a:pt x="450" y="156"/>
                  <a:pt x="494" y="136"/>
                  <a:pt x="513" y="111"/>
                </a:cubicBezTo>
                <a:cubicBezTo>
                  <a:pt x="532" y="86"/>
                  <a:pt x="554" y="44"/>
                  <a:pt x="545" y="31"/>
                </a:cubicBezTo>
                <a:cubicBezTo>
                  <a:pt x="536" y="18"/>
                  <a:pt x="481" y="34"/>
                  <a:pt x="457" y="31"/>
                </a:cubicBezTo>
                <a:cubicBezTo>
                  <a:pt x="433" y="28"/>
                  <a:pt x="421" y="0"/>
                  <a:pt x="401" y="15"/>
                </a:cubicBezTo>
                <a:cubicBezTo>
                  <a:pt x="381" y="30"/>
                  <a:pt x="359" y="111"/>
                  <a:pt x="334" y="124"/>
                </a:cubicBezTo>
                <a:cubicBezTo>
                  <a:pt x="309" y="137"/>
                  <a:pt x="271" y="101"/>
                  <a:pt x="249" y="95"/>
                </a:cubicBezTo>
                <a:cubicBezTo>
                  <a:pt x="227" y="89"/>
                  <a:pt x="221" y="103"/>
                  <a:pt x="201" y="87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614" name="Rectangle 87"/>
          <p:cNvSpPr>
            <a:spLocks noChangeArrowheads="1"/>
          </p:cNvSpPr>
          <p:nvPr/>
        </p:nvSpPr>
        <p:spPr bwMode="auto">
          <a:xfrm>
            <a:off x="4043286" y="457200"/>
            <a:ext cx="1281500" cy="40264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BATU DAM</a:t>
            </a:r>
          </a:p>
        </p:txBody>
      </p:sp>
      <p:sp>
        <p:nvSpPr>
          <p:cNvPr id="65615" name="Text Box 88"/>
          <p:cNvSpPr txBox="1">
            <a:spLocks noChangeArrowheads="1"/>
          </p:cNvSpPr>
          <p:nvPr/>
        </p:nvSpPr>
        <p:spPr bwMode="auto">
          <a:xfrm>
            <a:off x="4807515" y="4564171"/>
            <a:ext cx="732526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Masjid Jamek</a:t>
            </a:r>
          </a:p>
        </p:txBody>
      </p:sp>
      <p:sp>
        <p:nvSpPr>
          <p:cNvPr id="65616" name="Line 89"/>
          <p:cNvSpPr>
            <a:spLocks noChangeShapeType="1"/>
          </p:cNvSpPr>
          <p:nvPr/>
        </p:nvSpPr>
        <p:spPr bwMode="auto">
          <a:xfrm rot="3310046" flipH="1">
            <a:off x="5069987" y="5892616"/>
            <a:ext cx="124149" cy="205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17" name="Text Box 90"/>
          <p:cNvSpPr txBox="1">
            <a:spLocks noChangeArrowheads="1"/>
          </p:cNvSpPr>
          <p:nvPr/>
        </p:nvSpPr>
        <p:spPr bwMode="auto">
          <a:xfrm>
            <a:off x="7173617" y="3436767"/>
            <a:ext cx="1194733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Kolam Kg Berembang (0.6 mcm)</a:t>
            </a:r>
          </a:p>
        </p:txBody>
      </p:sp>
      <p:sp>
        <p:nvSpPr>
          <p:cNvPr id="65618" name="Text Box 91"/>
          <p:cNvSpPr txBox="1">
            <a:spLocks noChangeArrowheads="1"/>
          </p:cNvSpPr>
          <p:nvPr/>
        </p:nvSpPr>
        <p:spPr bwMode="auto">
          <a:xfrm>
            <a:off x="5813524" y="5811496"/>
            <a:ext cx="887706" cy="5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Kolam Taman Desa</a:t>
            </a:r>
          </a:p>
          <a:p>
            <a:pPr algn="ctr"/>
            <a:r>
              <a:rPr lang="en-US" sz="800">
                <a:latin typeface="Times New Roman" pitchFamily="18" charset="0"/>
              </a:rPr>
              <a:t> (1.4 mcm)</a:t>
            </a:r>
          </a:p>
        </p:txBody>
      </p:sp>
      <p:sp>
        <p:nvSpPr>
          <p:cNvPr id="65619" name="Freeform 92"/>
          <p:cNvSpPr>
            <a:spLocks/>
          </p:cNvSpPr>
          <p:nvPr/>
        </p:nvSpPr>
        <p:spPr bwMode="auto">
          <a:xfrm>
            <a:off x="5855408" y="3034124"/>
            <a:ext cx="725850" cy="1399189"/>
          </a:xfrm>
          <a:custGeom>
            <a:avLst/>
            <a:gdLst>
              <a:gd name="T0" fmla="*/ 2147483647 w 472"/>
              <a:gd name="T1" fmla="*/ 2147483647 h 834"/>
              <a:gd name="T2" fmla="*/ 2147483647 w 472"/>
              <a:gd name="T3" fmla="*/ 2147483647 h 834"/>
              <a:gd name="T4" fmla="*/ 2147483647 w 472"/>
              <a:gd name="T5" fmla="*/ 2147483647 h 834"/>
              <a:gd name="T6" fmla="*/ 2147483647 w 472"/>
              <a:gd name="T7" fmla="*/ 2147483647 h 834"/>
              <a:gd name="T8" fmla="*/ 2147483647 w 472"/>
              <a:gd name="T9" fmla="*/ 2147483647 h 834"/>
              <a:gd name="T10" fmla="*/ 2147483647 w 472"/>
              <a:gd name="T11" fmla="*/ 2147483647 h 834"/>
              <a:gd name="T12" fmla="*/ 2147483647 w 472"/>
              <a:gd name="T13" fmla="*/ 2147483647 h 834"/>
              <a:gd name="T14" fmla="*/ 2147483647 w 472"/>
              <a:gd name="T15" fmla="*/ 2147483647 h 834"/>
              <a:gd name="T16" fmla="*/ 2147483647 w 472"/>
              <a:gd name="T17" fmla="*/ 2147483647 h 834"/>
              <a:gd name="T18" fmla="*/ 2147483647 w 472"/>
              <a:gd name="T19" fmla="*/ 0 h 834"/>
              <a:gd name="T20" fmla="*/ 2147483647 w 472"/>
              <a:gd name="T21" fmla="*/ 2147483647 h 834"/>
              <a:gd name="T22" fmla="*/ 2147483647 w 472"/>
              <a:gd name="T23" fmla="*/ 2147483647 h 834"/>
              <a:gd name="T24" fmla="*/ 2147483647 w 472"/>
              <a:gd name="T25" fmla="*/ 2147483647 h 834"/>
              <a:gd name="T26" fmla="*/ 2147483647 w 472"/>
              <a:gd name="T27" fmla="*/ 2147483647 h 834"/>
              <a:gd name="T28" fmla="*/ 2147483647 w 472"/>
              <a:gd name="T29" fmla="*/ 2147483647 h 834"/>
              <a:gd name="T30" fmla="*/ 2147483647 w 472"/>
              <a:gd name="T31" fmla="*/ 2147483647 h 834"/>
              <a:gd name="T32" fmla="*/ 2147483647 w 472"/>
              <a:gd name="T33" fmla="*/ 2147483647 h 834"/>
              <a:gd name="T34" fmla="*/ 2147483647 w 472"/>
              <a:gd name="T35" fmla="*/ 2147483647 h 834"/>
              <a:gd name="T36" fmla="*/ 2147483647 w 472"/>
              <a:gd name="T37" fmla="*/ 2147483647 h 834"/>
              <a:gd name="T38" fmla="*/ 2147483647 w 472"/>
              <a:gd name="T39" fmla="*/ 2147483647 h 834"/>
              <a:gd name="T40" fmla="*/ 2147483647 w 472"/>
              <a:gd name="T41" fmla="*/ 2147483647 h 834"/>
              <a:gd name="T42" fmla="*/ 2147483647 w 472"/>
              <a:gd name="T43" fmla="*/ 2147483647 h 8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2"/>
              <a:gd name="T67" fmla="*/ 0 h 834"/>
              <a:gd name="T68" fmla="*/ 472 w 472"/>
              <a:gd name="T69" fmla="*/ 834 h 8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2" h="834">
                <a:moveTo>
                  <a:pt x="28" y="699"/>
                </a:moveTo>
                <a:cubicBezTo>
                  <a:pt x="40" y="664"/>
                  <a:pt x="64" y="613"/>
                  <a:pt x="82" y="582"/>
                </a:cubicBezTo>
                <a:cubicBezTo>
                  <a:pt x="100" y="551"/>
                  <a:pt x="114" y="538"/>
                  <a:pt x="134" y="512"/>
                </a:cubicBezTo>
                <a:cubicBezTo>
                  <a:pt x="154" y="486"/>
                  <a:pt x="184" y="454"/>
                  <a:pt x="199" y="428"/>
                </a:cubicBezTo>
                <a:cubicBezTo>
                  <a:pt x="213" y="402"/>
                  <a:pt x="213" y="377"/>
                  <a:pt x="222" y="352"/>
                </a:cubicBezTo>
                <a:cubicBezTo>
                  <a:pt x="232" y="327"/>
                  <a:pt x="235" y="310"/>
                  <a:pt x="255" y="277"/>
                </a:cubicBezTo>
                <a:cubicBezTo>
                  <a:pt x="274" y="243"/>
                  <a:pt x="319" y="177"/>
                  <a:pt x="340" y="149"/>
                </a:cubicBezTo>
                <a:cubicBezTo>
                  <a:pt x="362" y="121"/>
                  <a:pt x="365" y="123"/>
                  <a:pt x="381" y="105"/>
                </a:cubicBezTo>
                <a:cubicBezTo>
                  <a:pt x="396" y="87"/>
                  <a:pt x="417" y="62"/>
                  <a:pt x="432" y="44"/>
                </a:cubicBezTo>
                <a:lnTo>
                  <a:pt x="472" y="0"/>
                </a:lnTo>
                <a:cubicBezTo>
                  <a:pt x="451" y="26"/>
                  <a:pt x="337" y="164"/>
                  <a:pt x="305" y="203"/>
                </a:cubicBezTo>
                <a:cubicBezTo>
                  <a:pt x="272" y="243"/>
                  <a:pt x="286" y="222"/>
                  <a:pt x="279" y="237"/>
                </a:cubicBezTo>
                <a:cubicBezTo>
                  <a:pt x="272" y="252"/>
                  <a:pt x="270" y="264"/>
                  <a:pt x="260" y="290"/>
                </a:cubicBezTo>
                <a:cubicBezTo>
                  <a:pt x="250" y="317"/>
                  <a:pt x="228" y="372"/>
                  <a:pt x="218" y="394"/>
                </a:cubicBezTo>
                <a:cubicBezTo>
                  <a:pt x="208" y="416"/>
                  <a:pt x="204" y="412"/>
                  <a:pt x="198" y="421"/>
                </a:cubicBezTo>
                <a:cubicBezTo>
                  <a:pt x="191" y="431"/>
                  <a:pt x="184" y="443"/>
                  <a:pt x="178" y="453"/>
                </a:cubicBezTo>
                <a:cubicBezTo>
                  <a:pt x="171" y="462"/>
                  <a:pt x="171" y="462"/>
                  <a:pt x="160" y="478"/>
                </a:cubicBezTo>
                <a:cubicBezTo>
                  <a:pt x="149" y="494"/>
                  <a:pt x="128" y="523"/>
                  <a:pt x="109" y="549"/>
                </a:cubicBezTo>
                <a:cubicBezTo>
                  <a:pt x="90" y="575"/>
                  <a:pt x="60" y="608"/>
                  <a:pt x="43" y="636"/>
                </a:cubicBezTo>
                <a:cubicBezTo>
                  <a:pt x="26" y="664"/>
                  <a:pt x="8" y="682"/>
                  <a:pt x="4" y="714"/>
                </a:cubicBezTo>
                <a:cubicBezTo>
                  <a:pt x="0" y="746"/>
                  <a:pt x="15" y="834"/>
                  <a:pt x="19" y="831"/>
                </a:cubicBezTo>
                <a:cubicBezTo>
                  <a:pt x="23" y="828"/>
                  <a:pt x="26" y="726"/>
                  <a:pt x="28" y="699"/>
                </a:cubicBezTo>
                <a:close/>
              </a:path>
            </a:pathLst>
          </a:custGeom>
          <a:solidFill>
            <a:srgbClr val="3366FF"/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620" name="Line 93"/>
          <p:cNvSpPr>
            <a:spLocks noChangeShapeType="1"/>
          </p:cNvSpPr>
          <p:nvPr/>
        </p:nvSpPr>
        <p:spPr bwMode="auto">
          <a:xfrm rot="17690374" flipH="1">
            <a:off x="7947481" y="1799987"/>
            <a:ext cx="139248" cy="23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21" name="Text Box 94"/>
          <p:cNvSpPr txBox="1">
            <a:spLocks noChangeArrowheads="1"/>
          </p:cNvSpPr>
          <p:nvPr/>
        </p:nvSpPr>
        <p:spPr bwMode="auto">
          <a:xfrm rot="18095995">
            <a:off x="5515650" y="3553335"/>
            <a:ext cx="998223" cy="22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Sg Bunus</a:t>
            </a:r>
          </a:p>
        </p:txBody>
      </p:sp>
      <p:sp>
        <p:nvSpPr>
          <p:cNvPr id="65622" name="Text Box 95"/>
          <p:cNvSpPr txBox="1">
            <a:spLocks noChangeArrowheads="1"/>
          </p:cNvSpPr>
          <p:nvPr/>
        </p:nvSpPr>
        <p:spPr bwMode="auto">
          <a:xfrm>
            <a:off x="5879282" y="2938495"/>
            <a:ext cx="812618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45 cumec</a:t>
            </a:r>
          </a:p>
        </p:txBody>
      </p:sp>
      <p:sp>
        <p:nvSpPr>
          <p:cNvPr id="65623" name="Line 96"/>
          <p:cNvSpPr>
            <a:spLocks noChangeShapeType="1"/>
          </p:cNvSpPr>
          <p:nvPr/>
        </p:nvSpPr>
        <p:spPr bwMode="auto">
          <a:xfrm flipH="1">
            <a:off x="6507839" y="3034123"/>
            <a:ext cx="130153" cy="24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24" name="Line 97"/>
          <p:cNvSpPr>
            <a:spLocks noChangeShapeType="1"/>
          </p:cNvSpPr>
          <p:nvPr/>
        </p:nvSpPr>
        <p:spPr bwMode="auto">
          <a:xfrm rot="1272866" flipH="1">
            <a:off x="5102861" y="5205048"/>
            <a:ext cx="56733" cy="244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25" name="Text Box 98"/>
          <p:cNvSpPr txBox="1">
            <a:spLocks noChangeArrowheads="1"/>
          </p:cNvSpPr>
          <p:nvPr/>
        </p:nvSpPr>
        <p:spPr bwMode="auto">
          <a:xfrm>
            <a:off x="5029442" y="5047344"/>
            <a:ext cx="810950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180 cumec</a:t>
            </a:r>
          </a:p>
        </p:txBody>
      </p:sp>
      <p:sp>
        <p:nvSpPr>
          <p:cNvPr id="65626" name="Text Box 99"/>
          <p:cNvSpPr txBox="1">
            <a:spLocks noChangeArrowheads="1"/>
          </p:cNvSpPr>
          <p:nvPr/>
        </p:nvSpPr>
        <p:spPr bwMode="auto">
          <a:xfrm>
            <a:off x="7956201" y="2535851"/>
            <a:ext cx="812617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100 cumec</a:t>
            </a:r>
          </a:p>
        </p:txBody>
      </p:sp>
      <p:sp>
        <p:nvSpPr>
          <p:cNvPr id="65627" name="Line 100"/>
          <p:cNvSpPr>
            <a:spLocks noChangeShapeType="1"/>
          </p:cNvSpPr>
          <p:nvPr/>
        </p:nvSpPr>
        <p:spPr bwMode="auto">
          <a:xfrm rot="1402640" flipH="1">
            <a:off x="8283790" y="2795646"/>
            <a:ext cx="130153" cy="24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28" name="Text Box 101"/>
          <p:cNvSpPr txBox="1">
            <a:spLocks noChangeArrowheads="1"/>
          </p:cNvSpPr>
          <p:nvPr/>
        </p:nvSpPr>
        <p:spPr bwMode="auto">
          <a:xfrm rot="19346716">
            <a:off x="6876604" y="2792409"/>
            <a:ext cx="812618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190 cumec</a:t>
            </a:r>
          </a:p>
        </p:txBody>
      </p:sp>
      <p:sp>
        <p:nvSpPr>
          <p:cNvPr id="65629" name="Line 102"/>
          <p:cNvSpPr>
            <a:spLocks noChangeShapeType="1"/>
          </p:cNvSpPr>
          <p:nvPr/>
        </p:nvSpPr>
        <p:spPr bwMode="auto">
          <a:xfrm rot="1402640" flipH="1">
            <a:off x="7247037" y="2953594"/>
            <a:ext cx="130153" cy="24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30" name="Text Box 103"/>
          <p:cNvSpPr txBox="1">
            <a:spLocks noChangeArrowheads="1"/>
          </p:cNvSpPr>
          <p:nvPr/>
        </p:nvSpPr>
        <p:spPr bwMode="auto">
          <a:xfrm rot="19346716">
            <a:off x="6434419" y="3099422"/>
            <a:ext cx="810950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10 cumec</a:t>
            </a:r>
          </a:p>
        </p:txBody>
      </p:sp>
      <p:sp>
        <p:nvSpPr>
          <p:cNvPr id="65631" name="Line 104"/>
          <p:cNvSpPr>
            <a:spLocks noChangeShapeType="1"/>
          </p:cNvSpPr>
          <p:nvPr/>
        </p:nvSpPr>
        <p:spPr bwMode="auto">
          <a:xfrm rot="2157289" flipH="1">
            <a:off x="6894959" y="3195181"/>
            <a:ext cx="130153" cy="24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32" name="Text Box 105"/>
          <p:cNvSpPr txBox="1">
            <a:spLocks noChangeArrowheads="1"/>
          </p:cNvSpPr>
          <p:nvPr/>
        </p:nvSpPr>
        <p:spPr bwMode="auto">
          <a:xfrm rot="15556671">
            <a:off x="7315864" y="2073656"/>
            <a:ext cx="884140" cy="22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Sg Klang</a:t>
            </a:r>
          </a:p>
        </p:txBody>
      </p:sp>
      <p:sp>
        <p:nvSpPr>
          <p:cNvPr id="65633" name="Text Box 106"/>
          <p:cNvSpPr txBox="1">
            <a:spLocks noChangeArrowheads="1"/>
          </p:cNvSpPr>
          <p:nvPr/>
        </p:nvSpPr>
        <p:spPr bwMode="auto">
          <a:xfrm>
            <a:off x="7033454" y="4242056"/>
            <a:ext cx="1414988" cy="1101189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s-MY" sz="1200" b="1" u="sng">
                <a:latin typeface="Times New Roman" pitchFamily="18" charset="0"/>
              </a:rPr>
              <a:t>CONTRACT 1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</a:rPr>
              <a:t>SMART Bypass Tunnel</a:t>
            </a:r>
          </a:p>
          <a:p>
            <a:pPr algn="ctr"/>
            <a:r>
              <a:rPr lang="en-US" sz="1200" b="1">
                <a:latin typeface="Times New Roman" pitchFamily="18" charset="0"/>
              </a:rPr>
              <a:t> (9.7 km)</a:t>
            </a:r>
          </a:p>
        </p:txBody>
      </p:sp>
      <p:sp>
        <p:nvSpPr>
          <p:cNvPr id="65634" name="Text Box 108"/>
          <p:cNvSpPr txBox="1">
            <a:spLocks noChangeArrowheads="1"/>
          </p:cNvSpPr>
          <p:nvPr/>
        </p:nvSpPr>
        <p:spPr bwMode="auto">
          <a:xfrm>
            <a:off x="999724" y="6013690"/>
            <a:ext cx="1331559" cy="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imes New Roman" pitchFamily="18" charset="0"/>
              </a:rPr>
              <a:t>NOT TO SCALE</a:t>
            </a:r>
          </a:p>
        </p:txBody>
      </p:sp>
      <p:sp>
        <p:nvSpPr>
          <p:cNvPr id="65635" name="Oval 109"/>
          <p:cNvSpPr>
            <a:spLocks noChangeArrowheads="1"/>
          </p:cNvSpPr>
          <p:nvPr/>
        </p:nvSpPr>
        <p:spPr bwMode="auto">
          <a:xfrm>
            <a:off x="4123380" y="4080998"/>
            <a:ext cx="1521781" cy="153004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65636" name="Text Box 110"/>
          <p:cNvSpPr txBox="1">
            <a:spLocks noChangeArrowheads="1"/>
          </p:cNvSpPr>
          <p:nvPr/>
        </p:nvSpPr>
        <p:spPr bwMode="auto">
          <a:xfrm>
            <a:off x="3642818" y="859845"/>
            <a:ext cx="961125" cy="2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(36.6 mcm)</a:t>
            </a:r>
          </a:p>
        </p:txBody>
      </p:sp>
      <p:sp>
        <p:nvSpPr>
          <p:cNvPr id="65637" name="Text Box 111"/>
          <p:cNvSpPr txBox="1">
            <a:spLocks noChangeArrowheads="1"/>
          </p:cNvSpPr>
          <p:nvPr/>
        </p:nvSpPr>
        <p:spPr bwMode="auto">
          <a:xfrm>
            <a:off x="6606287" y="1101431"/>
            <a:ext cx="720844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>
              <a:latin typeface="Times New Roman" pitchFamily="18" charset="0"/>
            </a:endParaRPr>
          </a:p>
        </p:txBody>
      </p:sp>
      <p:sp>
        <p:nvSpPr>
          <p:cNvPr id="65638" name="Text Box 112"/>
          <p:cNvSpPr txBox="1">
            <a:spLocks noChangeArrowheads="1"/>
          </p:cNvSpPr>
          <p:nvPr/>
        </p:nvSpPr>
        <p:spPr bwMode="auto">
          <a:xfrm>
            <a:off x="6606287" y="1020903"/>
            <a:ext cx="961125" cy="2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(25.1 mcm)</a:t>
            </a:r>
          </a:p>
        </p:txBody>
      </p:sp>
      <p:sp>
        <p:nvSpPr>
          <p:cNvPr id="65639" name="Rectangle 113"/>
          <p:cNvSpPr>
            <a:spLocks noChangeArrowheads="1"/>
          </p:cNvSpPr>
          <p:nvPr/>
        </p:nvSpPr>
        <p:spPr bwMode="auto">
          <a:xfrm>
            <a:off x="6446099" y="567928"/>
            <a:ext cx="1201406" cy="4529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KLANG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GATES DAM</a:t>
            </a:r>
          </a:p>
        </p:txBody>
      </p:sp>
      <p:sp>
        <p:nvSpPr>
          <p:cNvPr id="54373" name="Text Box 114"/>
          <p:cNvSpPr txBox="1">
            <a:spLocks noChangeArrowheads="1"/>
          </p:cNvSpPr>
          <p:nvPr/>
        </p:nvSpPr>
        <p:spPr bwMode="auto">
          <a:xfrm>
            <a:off x="3403082" y="1220206"/>
            <a:ext cx="1681696" cy="88039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s-MY" sz="1050" b="1" u="sng" dirty="0">
                <a:latin typeface="Times New Roman" pitchFamily="18" charset="0"/>
              </a:rPr>
              <a:t>CONTRACT 2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latin typeface="Times New Roman" pitchFamily="18" charset="0"/>
              </a:rPr>
              <a:t>Gombak River Diversion  (3.375 km</a:t>
            </a:r>
            <a:r>
              <a:rPr lang="en-US" sz="800" b="1" dirty="0">
                <a:latin typeface="Times New Roman" pitchFamily="18" charset="0"/>
              </a:rPr>
              <a:t>)</a:t>
            </a:r>
          </a:p>
        </p:txBody>
      </p:sp>
      <p:sp>
        <p:nvSpPr>
          <p:cNvPr id="65641" name="Line 116"/>
          <p:cNvSpPr>
            <a:spLocks noChangeShapeType="1"/>
          </p:cNvSpPr>
          <p:nvPr/>
        </p:nvSpPr>
        <p:spPr bwMode="auto">
          <a:xfrm>
            <a:off x="1480286" y="2389892"/>
            <a:ext cx="800938" cy="4831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42" name="Line 117"/>
          <p:cNvSpPr>
            <a:spLocks noChangeShapeType="1"/>
          </p:cNvSpPr>
          <p:nvPr/>
        </p:nvSpPr>
        <p:spPr bwMode="auto">
          <a:xfrm>
            <a:off x="4203474" y="1906719"/>
            <a:ext cx="160188" cy="3221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43" name="Line 118"/>
          <p:cNvSpPr>
            <a:spLocks noChangeShapeType="1"/>
          </p:cNvSpPr>
          <p:nvPr/>
        </p:nvSpPr>
        <p:spPr bwMode="auto">
          <a:xfrm flipH="1">
            <a:off x="6526193" y="4564171"/>
            <a:ext cx="480563" cy="24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44" name="Line 121"/>
          <p:cNvSpPr>
            <a:spLocks noChangeShapeType="1"/>
          </p:cNvSpPr>
          <p:nvPr/>
        </p:nvSpPr>
        <p:spPr bwMode="auto">
          <a:xfrm flipH="1">
            <a:off x="3402536" y="698787"/>
            <a:ext cx="640750" cy="161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45" name="Line 122"/>
          <p:cNvSpPr>
            <a:spLocks noChangeShapeType="1"/>
          </p:cNvSpPr>
          <p:nvPr/>
        </p:nvSpPr>
        <p:spPr bwMode="auto">
          <a:xfrm>
            <a:off x="7567412" y="1020902"/>
            <a:ext cx="320375" cy="3221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46" name="Text Box 123"/>
          <p:cNvSpPr txBox="1">
            <a:spLocks noChangeArrowheads="1"/>
          </p:cNvSpPr>
          <p:nvPr/>
        </p:nvSpPr>
        <p:spPr bwMode="auto">
          <a:xfrm>
            <a:off x="822850" y="5127874"/>
            <a:ext cx="1540806" cy="523220"/>
          </a:xfrm>
          <a:prstGeom prst="rect">
            <a:avLst/>
          </a:prstGeom>
          <a:solidFill>
            <a:srgbClr val="FFFF00"/>
          </a:solidFill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FLOOD PRONE </a:t>
            </a:r>
          </a:p>
          <a:p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AREA</a:t>
            </a:r>
          </a:p>
        </p:txBody>
      </p:sp>
      <p:sp>
        <p:nvSpPr>
          <p:cNvPr id="65647" name="Line 124"/>
          <p:cNvSpPr>
            <a:spLocks noChangeShapeType="1"/>
          </p:cNvSpPr>
          <p:nvPr/>
        </p:nvSpPr>
        <p:spPr bwMode="auto">
          <a:xfrm flipV="1">
            <a:off x="2441411" y="4966815"/>
            <a:ext cx="1762063" cy="4831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tunnel alignment</a:t>
            </a:r>
            <a:endParaRPr lang="en-GB"/>
          </a:p>
        </p:txBody>
      </p:sp>
      <p:pic>
        <p:nvPicPr>
          <p:cNvPr id="73730" name="Picture 4" descr="f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7010400" cy="4976813"/>
          </a:xfrm>
          <a:solidFill>
            <a:srgbClr val="CC3300"/>
          </a:solidFill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4933B-E3EA-42F3-A668-C757EC239D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TunnelBreakthrough.jpg"/>
          <p:cNvPicPr>
            <a:picLocks noChangeAspect="1"/>
          </p:cNvPicPr>
          <p:nvPr/>
        </p:nvPicPr>
        <p:blipFill>
          <a:blip r:embed="rId3" cstate="print"/>
          <a:srcRect l="5325" r="8932"/>
          <a:stretch>
            <a:fillRect/>
          </a:stretch>
        </p:blipFill>
        <p:spPr bwMode="auto">
          <a:xfrm>
            <a:off x="914400" y="1090613"/>
            <a:ext cx="728345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7"/>
          <p:cNvSpPr txBox="1">
            <a:spLocks noChangeArrowheads="1"/>
          </p:cNvSpPr>
          <p:nvPr/>
        </p:nvSpPr>
        <p:spPr bwMode="auto">
          <a:xfrm>
            <a:off x="1066800" y="6324600"/>
            <a:ext cx="6934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000" b="1">
                <a:solidFill>
                  <a:srgbClr val="0070C0"/>
                </a:solidFill>
                <a:latin typeface="Arial" charset="0"/>
                <a:cs typeface="Arial" charset="0"/>
              </a:rPr>
              <a:t>Making the breakthrough on 11 December 2004</a:t>
            </a:r>
            <a:endParaRPr lang="ms-MY" sz="2000" b="1" baseline="300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238780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SMART – tunneled through karstic limestone and unconsolidated alluvium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9940</TotalTime>
  <Words>782</Words>
  <Application>Microsoft Office PowerPoint</Application>
  <PresentationFormat>On-screen Show (4:3)</PresentationFormat>
  <Paragraphs>219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Custom Design</vt:lpstr>
      <vt:lpstr>Foundry</vt:lpstr>
      <vt:lpstr>Document</vt:lpstr>
      <vt:lpstr>PowerPoint Presentation</vt:lpstr>
      <vt:lpstr>SMART – Project Objectives</vt:lpstr>
      <vt:lpstr>Climate – Annual rainfall 3000mm; Temperature 21o – 32o C;  Relative humidity 80%; Open water evaporation 1600 -1800 m</vt:lpstr>
      <vt:lpstr>Types of Floods</vt:lpstr>
      <vt:lpstr>Planning the SMART</vt:lpstr>
      <vt:lpstr>KL Flood Mitigation Program</vt:lpstr>
      <vt:lpstr>PowerPoint Presentation</vt:lpstr>
      <vt:lpstr>The tunnel alignment</vt:lpstr>
      <vt:lpstr>PowerPoint Presentation</vt:lpstr>
      <vt:lpstr>ROAD TUNNEL CROSS SECTION</vt:lpstr>
      <vt:lpstr>The SMART’s Brain:  The Flood Detection System</vt:lpstr>
      <vt:lpstr>SMART’s 4 Operational Modes</vt:lpstr>
      <vt:lpstr>Event Statistics – 228 diversion events since 2007</vt:lpstr>
      <vt:lpstr>Final Notes</vt:lpstr>
      <vt:lpstr>PowerPoint Presentation</vt:lpstr>
    </vt:vector>
  </TitlesOfParts>
  <Company>JPS WP KL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Plenary Meeting of ANMC21</dc:title>
  <dc:subject>Technical Visit to SMART SCC</dc:subject>
  <dc:creator>IR HJ ABDULLAH ISNIN</dc:creator>
  <cp:lastModifiedBy>Y460</cp:lastModifiedBy>
  <cp:revision>639</cp:revision>
  <dcterms:created xsi:type="dcterms:W3CDTF">2008-04-16T05:14:39Z</dcterms:created>
  <dcterms:modified xsi:type="dcterms:W3CDTF">2014-03-12T00:29:49Z</dcterms:modified>
</cp:coreProperties>
</file>