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</p:sldMasterIdLst>
  <p:notesMasterIdLst>
    <p:notesMasterId r:id="rId8"/>
  </p:notesMasterIdLst>
  <p:sldIdLst>
    <p:sldId id="269" r:id="rId3"/>
    <p:sldId id="274" r:id="rId4"/>
    <p:sldId id="270" r:id="rId5"/>
    <p:sldId id="276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milton, Steven" initials="S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A6"/>
    <a:srgbClr val="81BC00"/>
    <a:srgbClr val="3C8A2E"/>
    <a:srgbClr val="BDD203"/>
    <a:srgbClr val="000000"/>
    <a:srgbClr val="8C8C8C"/>
    <a:srgbClr val="1462FF"/>
    <a:srgbClr val="28AADA"/>
    <a:srgbClr val="004ADE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5827" autoAdjust="0"/>
  </p:normalViewPr>
  <p:slideViewPr>
    <p:cSldViewPr>
      <p:cViewPr>
        <p:scale>
          <a:sx n="74" d="100"/>
          <a:sy n="74" d="100"/>
        </p:scale>
        <p:origin x="-1680" y="-72"/>
      </p:cViewPr>
      <p:guideLst>
        <p:guide orient="horz" pos="459"/>
        <p:guide pos="2586"/>
        <p:guide pos="42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DD9E-6942-4749-8586-DCAB0F67EE09}" type="datetimeFigureOut">
              <a:rPr lang="en-US" smtClean="0"/>
              <a:t>3/12/2014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C0B08-1ABE-49D6-8EA2-A739374CF5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9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69680-2B58-48A7-9A4C-5A17470781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2625"/>
            <a:ext cx="4543425" cy="3406775"/>
          </a:xfrm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16414"/>
            <a:ext cx="5029200" cy="2633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C0B08-1ABE-49D6-8EA2-A739374CF5E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4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59951" y="8812678"/>
            <a:ext cx="7213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635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35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35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35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350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B29441-57DC-4937-A354-841C7BE25F0C}" type="slidenum">
              <a:rPr lang="en-GB" sz="1100">
                <a:latin typeface="Calibri" pitchFamily="34" charset="0"/>
              </a:rPr>
              <a:pPr eaLnBrk="1" hangingPunct="1"/>
              <a:t>5</a:t>
            </a:fld>
            <a:endParaRPr lang="en-GB" sz="1100" dirty="0">
              <a:latin typeface="Calibri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22313" y="361950"/>
            <a:ext cx="5397500" cy="4048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950" y="4501106"/>
            <a:ext cx="6120734" cy="41393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6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gray">
          <a:xfrm>
            <a:off x="1143000" y="2641627"/>
            <a:ext cx="4113213" cy="743793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lnSpc>
                <a:spcPct val="85000"/>
              </a:lnSpc>
              <a:defRPr sz="2800" b="0" smtClean="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gray">
          <a:xfrm>
            <a:off x="1143000" y="3689350"/>
            <a:ext cx="4113213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 b="1" smtClean="0"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  <p:pic>
        <p:nvPicPr>
          <p:cNvPr id="120844" name="Picture 12" descr="DEL_DCS_PR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04813" y="303213"/>
            <a:ext cx="1636712" cy="307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8896284"/>
      </p:ext>
    </p:extLst>
  </p:cSld>
  <p:clrMapOvr>
    <a:masterClrMapping/>
  </p:clrMapOvr>
  <p:transition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DEL_PRI_RGB"/>
          <p:cNvPicPr>
            <a:picLocks noChangeAspect="1" noChangeArrowheads="1"/>
          </p:cNvPicPr>
          <p:nvPr userDrawn="1"/>
        </p:nvPicPr>
        <p:blipFill>
          <a:blip r:embed="rId2" cstate="print"/>
          <a:srcRect l="11237" t="27428" r="9845" b="25551"/>
          <a:stretch>
            <a:fillRect/>
          </a:stretch>
        </p:blipFill>
        <p:spPr bwMode="gray">
          <a:xfrm>
            <a:off x="2844800" y="3032125"/>
            <a:ext cx="34512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402336" y="5458968"/>
            <a:ext cx="4937760" cy="1152144"/>
          </a:xfrm>
        </p:spPr>
        <p:txBody>
          <a:bodyPr anchor="b" anchorCtr="0">
            <a:noAutofit/>
          </a:bodyPr>
          <a:lstStyle>
            <a:lvl1pPr>
              <a:lnSpc>
                <a:spcPts val="800"/>
              </a:lnSpc>
              <a:spcBef>
                <a:spcPts val="400"/>
              </a:spcBef>
              <a:spcAft>
                <a:spcPts val="400"/>
              </a:spcAft>
              <a:defRPr sz="7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8544399"/>
      </p:ext>
    </p:extLst>
  </p:cSld>
  <p:clrMapOvr>
    <a:masterClrMapping/>
  </p:clrMapOvr>
  <p:transition/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1142820" y="3229674"/>
            <a:ext cx="3996982" cy="1333698"/>
          </a:xfrm>
        </p:spPr>
        <p:txBody>
          <a:bodyPr/>
          <a:lstStyle>
            <a:lvl1pPr>
              <a:lnSpc>
                <a:spcPts val="2632"/>
              </a:lnSpc>
              <a:defRPr sz="26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406913" y="6028938"/>
            <a:ext cx="4740104" cy="269304"/>
          </a:xfrm>
        </p:spPr>
        <p:txBody>
          <a:bodyPr/>
          <a:lstStyle>
            <a:lvl1pPr marL="0" indent="0">
              <a:lnSpc>
                <a:spcPts val="2092"/>
              </a:lnSpc>
              <a:defRPr sz="1700" b="1" smtClean="0">
                <a:latin typeface="+mn-lt"/>
                <a:cs typeface="Andalus" pitchFamily="2" charset="-78"/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120841" name="Picture 5" descr="DEL_PRI_RGB"/>
          <p:cNvPicPr>
            <a:picLocks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7151" y="253484"/>
            <a:ext cx="2132686" cy="47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605561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gray">
          <a:xfrm>
            <a:off x="1143000" y="2641627"/>
            <a:ext cx="4113213" cy="743793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lnSpc>
                <a:spcPct val="85000"/>
              </a:lnSpc>
              <a:defRPr sz="2800" b="0" smtClean="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gray">
          <a:xfrm>
            <a:off x="1143000" y="3689350"/>
            <a:ext cx="4113213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 b="1" smtClean="0"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  <p:pic>
        <p:nvPicPr>
          <p:cNvPr id="120844" name="Picture 12" descr="DEL_DCS_PR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04813" y="303213"/>
            <a:ext cx="1636712" cy="307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2485512"/>
      </p:ext>
    </p:extLst>
  </p:cSld>
  <p:clrMapOvr>
    <a:masterClrMapping/>
  </p:clrMapOvr>
  <p:transition/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gray">
          <a:xfrm>
            <a:off x="411480" y="2773363"/>
            <a:ext cx="4325112" cy="731520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85000"/>
              </a:lnSpc>
              <a:defRPr sz="2800" b="1" smtClean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gray">
          <a:xfrm>
            <a:off x="411480" y="3694176"/>
            <a:ext cx="4325112" cy="307777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2000" b="0" smtClean="0"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1734668806"/>
      </p:ext>
    </p:extLst>
  </p:cSld>
  <p:clrMapOvr>
    <a:masterClrMapping/>
  </p:clrMapOvr>
  <p:transition/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auto">
          <a:xfrm>
            <a:off x="411480" y="2824696"/>
            <a:ext cx="8149908" cy="680186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lnSpc>
                <a:spcPct val="85000"/>
              </a:lnSpc>
              <a:defRPr sz="5200" b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411480" y="3694176"/>
            <a:ext cx="4325112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 b="1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1183377885"/>
      </p:ext>
    </p:extLst>
  </p:cSld>
  <p:clrMapOvr>
    <a:masterClrMapping/>
  </p:clrMapOvr>
  <p:transition/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9" y="1399029"/>
            <a:ext cx="3999155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3025" algn="r"/>
              </a:tabLst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43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411479" y="1399032"/>
            <a:ext cx="8330184" cy="4887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174625" marR="0" indent="-173038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0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9" y="1399029"/>
            <a:ext cx="3999155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0"/>
          <p:cNvSpPr>
            <a:spLocks noGrp="1"/>
          </p:cNvSpPr>
          <p:nvPr>
            <p:ph sz="quarter" idx="14"/>
          </p:nvPr>
        </p:nvSpPr>
        <p:spPr bwMode="gray">
          <a:xfrm>
            <a:off x="4724400" y="1399029"/>
            <a:ext cx="3999155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02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8" y="1399031"/>
            <a:ext cx="2642616" cy="48874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3254819" y="1399030"/>
            <a:ext cx="2642616" cy="48874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 bwMode="gray">
          <a:xfrm>
            <a:off x="6098159" y="1399030"/>
            <a:ext cx="2642616" cy="48874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7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9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gray">
          <a:xfrm>
            <a:off x="411480" y="2773363"/>
            <a:ext cx="4325112" cy="731520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85000"/>
              </a:lnSpc>
              <a:defRPr sz="2800" b="1" smtClean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gray">
          <a:xfrm>
            <a:off x="411480" y="3694176"/>
            <a:ext cx="4325112" cy="307777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2000" b="0" smtClean="0"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1248261620"/>
      </p:ext>
    </p:extLst>
  </p:cSld>
  <p:clrMapOvr>
    <a:masterClrMapping/>
  </p:clrMapOvr>
  <p:transition/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8" y="1873249"/>
            <a:ext cx="8330184" cy="428080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1397000"/>
            <a:ext cx="8330184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/>
          </p:nvPr>
        </p:nvSpPr>
        <p:spPr bwMode="gray">
          <a:xfrm>
            <a:off x="411479" y="6153912"/>
            <a:ext cx="3995928" cy="1280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US" sz="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6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8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25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9" y="1873248"/>
            <a:ext cx="3999155" cy="428080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1397000"/>
            <a:ext cx="3995928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 bwMode="gray">
          <a:xfrm>
            <a:off x="411479" y="6153912"/>
            <a:ext cx="3995928" cy="1280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rgbClr val="00277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US" sz="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6"/>
          </p:nvPr>
        </p:nvSpPr>
        <p:spPr bwMode="gray">
          <a:xfrm>
            <a:off x="4737846" y="6153912"/>
            <a:ext cx="3995928" cy="1280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rgbClr val="00277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US" sz="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17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0"/>
          <p:cNvSpPr>
            <a:spLocks noGrp="1"/>
          </p:cNvSpPr>
          <p:nvPr>
            <p:ph sz="quarter" idx="18"/>
          </p:nvPr>
        </p:nvSpPr>
        <p:spPr bwMode="gray">
          <a:xfrm>
            <a:off x="4724400" y="1873248"/>
            <a:ext cx="3999155" cy="428080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4727259" y="1397000"/>
            <a:ext cx="3995928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451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4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DEL_PRI_RGB"/>
          <p:cNvPicPr>
            <a:picLocks noChangeAspect="1" noChangeArrowheads="1"/>
          </p:cNvPicPr>
          <p:nvPr userDrawn="1"/>
        </p:nvPicPr>
        <p:blipFill>
          <a:blip r:embed="rId2" cstate="print"/>
          <a:srcRect l="11237" t="27428" r="9845" b="25551"/>
          <a:stretch>
            <a:fillRect/>
          </a:stretch>
        </p:blipFill>
        <p:spPr bwMode="gray">
          <a:xfrm>
            <a:off x="2844800" y="3032125"/>
            <a:ext cx="34512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402336" y="5458968"/>
            <a:ext cx="4937760" cy="1152144"/>
          </a:xfrm>
        </p:spPr>
        <p:txBody>
          <a:bodyPr anchor="b" anchorCtr="0">
            <a:noAutofit/>
          </a:bodyPr>
          <a:lstStyle>
            <a:lvl1pPr>
              <a:lnSpc>
                <a:spcPts val="800"/>
              </a:lnSpc>
              <a:spcBef>
                <a:spcPts val="400"/>
              </a:spcBef>
              <a:spcAft>
                <a:spcPts val="400"/>
              </a:spcAft>
              <a:defRPr sz="7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37460"/>
      </p:ext>
    </p:extLst>
  </p:cSld>
  <p:clrMapOvr>
    <a:masterClrMapping/>
  </p:clrMapOvr>
  <p:transition/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46038"/>
            <a:ext cx="8330184" cy="333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5473" y="1190382"/>
            <a:ext cx="4141278" cy="1605568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5275" y="1190382"/>
            <a:ext cx="4142720" cy="1605568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15572" y="6554104"/>
            <a:ext cx="282819" cy="144247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fld id="{373A5A03-F133-4043-BE76-236B7DD01D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1983" y="6554104"/>
            <a:ext cx="4317318" cy="1442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Program Management Office: Your Trusted Infrastructure Advisor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28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1" y="4407215"/>
            <a:ext cx="7771750" cy="1361237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1" y="2907333"/>
            <a:ext cx="7771750" cy="1499881"/>
          </a:xfrm>
        </p:spPr>
        <p:txBody>
          <a:bodyPr anchor="b"/>
          <a:lstStyle>
            <a:lvl1pPr marL="0" indent="0">
              <a:buNone/>
              <a:defRPr sz="1800"/>
            </a:lvl1pPr>
            <a:lvl2pPr marL="410134" indent="0">
              <a:buNone/>
              <a:defRPr sz="1600"/>
            </a:lvl2pPr>
            <a:lvl3pPr marL="820269" indent="0">
              <a:buNone/>
              <a:defRPr sz="1400"/>
            </a:lvl3pPr>
            <a:lvl4pPr marL="1230403" indent="0">
              <a:buNone/>
              <a:defRPr sz="1300"/>
            </a:lvl4pPr>
            <a:lvl5pPr marL="1640536" indent="0">
              <a:buNone/>
              <a:defRPr sz="1300"/>
            </a:lvl5pPr>
            <a:lvl6pPr marL="2050670" indent="0">
              <a:buNone/>
              <a:defRPr sz="1300"/>
            </a:lvl6pPr>
            <a:lvl7pPr marL="2460804" indent="0">
              <a:buNone/>
              <a:defRPr sz="1300"/>
            </a:lvl7pPr>
            <a:lvl8pPr marL="2870939" indent="0">
              <a:buNone/>
              <a:defRPr sz="1300"/>
            </a:lvl8pPr>
            <a:lvl9pPr marL="32810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415572" y="6642721"/>
            <a:ext cx="282819" cy="1442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6F681-F9DD-491F-BE6D-87E87ED8C4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771981" y="6642721"/>
            <a:ext cx="4317318" cy="1442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USI Federal Consulting — Service Offerings for Federal in India (SOFI)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43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auto">
          <a:xfrm>
            <a:off x="411480" y="2824696"/>
            <a:ext cx="8149908" cy="680186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lnSpc>
                <a:spcPct val="85000"/>
              </a:lnSpc>
              <a:defRPr sz="5200" b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411480" y="3694176"/>
            <a:ext cx="4325112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 b="1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1989981463"/>
      </p:ext>
    </p:extLst>
  </p:cSld>
  <p:clrMapOvr>
    <a:masterClrMapping/>
  </p:clrMapOvr>
  <p:transition/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9" y="1399029"/>
            <a:ext cx="3999155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3025" algn="r"/>
              </a:tabLst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411479" y="1399032"/>
            <a:ext cx="8330184" cy="4887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174625" marR="0" indent="-173038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9" y="1399029"/>
            <a:ext cx="3999155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0"/>
          <p:cNvSpPr>
            <a:spLocks noGrp="1"/>
          </p:cNvSpPr>
          <p:nvPr>
            <p:ph sz="quarter" idx="14"/>
          </p:nvPr>
        </p:nvSpPr>
        <p:spPr bwMode="gray">
          <a:xfrm>
            <a:off x="4724400" y="1399029"/>
            <a:ext cx="3999155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7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8" y="1399031"/>
            <a:ext cx="2642616" cy="48874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3254819" y="1399030"/>
            <a:ext cx="2642616" cy="48874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 bwMode="gray">
          <a:xfrm>
            <a:off x="6098159" y="1399030"/>
            <a:ext cx="2642616" cy="48874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7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2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8" y="1873249"/>
            <a:ext cx="8330184" cy="428080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1397000"/>
            <a:ext cx="8330184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/>
          </p:nvPr>
        </p:nvSpPr>
        <p:spPr bwMode="gray">
          <a:xfrm>
            <a:off x="411479" y="6153912"/>
            <a:ext cx="3995928" cy="1280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US" sz="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6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8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5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411479" y="1873248"/>
            <a:ext cx="3999155" cy="428080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 bwMode="gray">
          <a:xfrm>
            <a:off x="414338" y="1397000"/>
            <a:ext cx="3995928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 bwMode="gray">
          <a:xfrm>
            <a:off x="411479" y="6153912"/>
            <a:ext cx="3995928" cy="1280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rgbClr val="00277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US" sz="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6"/>
          </p:nvPr>
        </p:nvSpPr>
        <p:spPr bwMode="gray">
          <a:xfrm>
            <a:off x="4737846" y="6153912"/>
            <a:ext cx="3995928" cy="1280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rgbClr val="00277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US" sz="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17"/>
          </p:nvPr>
        </p:nvSpPr>
        <p:spPr bwMode="gray">
          <a:xfrm>
            <a:off x="414338" y="779463"/>
            <a:ext cx="8330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0"/>
          <p:cNvSpPr>
            <a:spLocks noGrp="1"/>
          </p:cNvSpPr>
          <p:nvPr>
            <p:ph sz="quarter" idx="18"/>
          </p:nvPr>
        </p:nvSpPr>
        <p:spPr bwMode="gray">
          <a:xfrm>
            <a:off x="4724400" y="1873248"/>
            <a:ext cx="3999155" cy="428080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4727259" y="1397000"/>
            <a:ext cx="3995928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19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5965825" y="6656388"/>
            <a:ext cx="2774950" cy="10772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2776"/>
                </a:solidFill>
                <a:cs typeface="Arial" pitchFamily="34" charset="0"/>
              </a:rPr>
              <a:t>Copyright © 2010 Deloitte Development LLC. All rights reserved.</a:t>
            </a:r>
          </a:p>
        </p:txBody>
      </p:sp>
      <p:sp>
        <p:nvSpPr>
          <p:cNvPr id="19" name="Slide Number Placeholder 9"/>
          <p:cNvSpPr>
            <a:spLocks/>
          </p:cNvSpPr>
          <p:nvPr/>
        </p:nvSpPr>
        <p:spPr bwMode="gray">
          <a:xfrm>
            <a:off x="414338" y="6640513"/>
            <a:ext cx="26828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77FDF-45C5-4665-AAEE-45520AE6BEA9}" type="slidenum">
              <a:rPr lang="en-US" sz="900" b="1">
                <a:solidFill>
                  <a:srgbClr val="002776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b="1" dirty="0">
              <a:solidFill>
                <a:srgbClr val="002776"/>
              </a:solidFill>
              <a:cs typeface="Arial" pitchFamily="34" charset="0"/>
            </a:endParaRPr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 bwMode="gray">
          <a:xfrm>
            <a:off x="411480" y="1400175"/>
            <a:ext cx="8330184" cy="149784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7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45" r:id="rId12"/>
  </p:sldLayoutIdLst>
  <p:hf hd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kumimoji="0" lang="en-US" sz="2400" b="1" i="0" u="none" strike="noStrike" kern="1200" cap="none" spc="0" normalizeH="0" baseline="0" noProof="0" dirty="0" smtClean="0">
          <a:ln>
            <a:noFill/>
          </a:ln>
          <a:solidFill>
            <a:schemeClr val="tx2"/>
          </a:solidFill>
          <a:effectLst/>
          <a:uLnTx/>
          <a:uFillTx/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R="0" indent="0" algn="l" defTabSz="914400" rtl="0" eaLnBrk="1" fontAlgn="base" latinLnBrk="0" hangingPunct="1">
        <a:lnSpc>
          <a:spcPct val="100000"/>
        </a:lnSpc>
        <a:spcBef>
          <a:spcPts val="2200"/>
        </a:spcBef>
        <a:spcAft>
          <a:spcPct val="0"/>
        </a:spcAft>
        <a:buFont typeface="Arial" pitchFamily="34" charset="0"/>
        <a:tabLst/>
        <a:defRPr kumimoji="0" lang="en-US" sz="18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+mn-lt"/>
          <a:ea typeface="+mn-ea"/>
          <a:cs typeface="Arial" pitchFamily="34" charset="0"/>
        </a:defRPr>
      </a:lvl1pPr>
      <a:lvl2pPr marL="174625" marR="0" indent="-174625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•"/>
        <a:tabLst/>
        <a:defRPr kumimoji="0" lang="en-US" sz="18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+mn-lt"/>
          <a:ea typeface="+mn-ea"/>
          <a:cs typeface="Arial" pitchFamily="34" charset="0"/>
        </a:defRPr>
      </a:lvl2pPr>
      <a:lvl3pPr marL="341313" indent="-171450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defRPr lang="en-US" sz="16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15938" marR="0" indent="-174625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•"/>
        <a:tabLst/>
        <a:defRPr kumimoji="0" lang="en-US" sz="16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688975" marR="0" indent="-173038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6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666750" marR="0" indent="-166688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0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6pPr>
      <a:lvl7pPr marL="1079500" indent="-18415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252538" indent="-173038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435100" indent="-182563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5965825" y="6656388"/>
            <a:ext cx="2774950" cy="10772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2776"/>
                </a:solidFill>
                <a:cs typeface="Arial" pitchFamily="34" charset="0"/>
              </a:rPr>
              <a:t>Copyright © </a:t>
            </a:r>
            <a:r>
              <a:rPr lang="en-US" sz="700" dirty="0" smtClean="0">
                <a:solidFill>
                  <a:srgbClr val="002776"/>
                </a:solidFill>
                <a:cs typeface="Arial" pitchFamily="34" charset="0"/>
              </a:rPr>
              <a:t>2014 </a:t>
            </a:r>
            <a:r>
              <a:rPr lang="en-US" sz="700" dirty="0">
                <a:solidFill>
                  <a:srgbClr val="002776"/>
                </a:solidFill>
                <a:cs typeface="Arial" pitchFamily="34" charset="0"/>
              </a:rPr>
              <a:t>Deloitte Development LLC. </a:t>
            </a:r>
            <a:r>
              <a:rPr lang="en-US" sz="700" dirty="0" smtClean="0">
                <a:solidFill>
                  <a:srgbClr val="002776"/>
                </a:solidFill>
                <a:cs typeface="Arial" pitchFamily="34" charset="0"/>
              </a:rPr>
              <a:t>All rights reserved.</a:t>
            </a:r>
            <a:endParaRPr lang="en-US" sz="700" dirty="0">
              <a:solidFill>
                <a:srgbClr val="002776"/>
              </a:solidFill>
              <a:cs typeface="Arial" pitchFamily="34" charset="0"/>
            </a:endParaRPr>
          </a:p>
        </p:txBody>
      </p:sp>
      <p:sp>
        <p:nvSpPr>
          <p:cNvPr id="19" name="Slide Number Placeholder 9"/>
          <p:cNvSpPr>
            <a:spLocks/>
          </p:cNvSpPr>
          <p:nvPr/>
        </p:nvSpPr>
        <p:spPr bwMode="gray">
          <a:xfrm>
            <a:off x="414338" y="6640513"/>
            <a:ext cx="26828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77FDF-45C5-4665-AAEE-45520AE6BEA9}" type="slidenum">
              <a:rPr lang="en-US" sz="900" b="1">
                <a:solidFill>
                  <a:srgbClr val="002776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b="1" dirty="0">
              <a:solidFill>
                <a:srgbClr val="002776"/>
              </a:solidFill>
              <a:cs typeface="Arial" pitchFamily="34" charset="0"/>
            </a:endParaRPr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 bwMode="gray">
          <a:xfrm>
            <a:off x="411480" y="1400175"/>
            <a:ext cx="8330184" cy="149784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0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6" r:id="rId13"/>
  </p:sldLayoutIdLst>
  <p:hf hd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kumimoji="0" lang="en-US" sz="2400" b="1" i="0" u="none" strike="noStrike" kern="1200" cap="none" spc="0" normalizeH="0" baseline="0" noProof="0" dirty="0" smtClean="0">
          <a:ln>
            <a:noFill/>
          </a:ln>
          <a:solidFill>
            <a:schemeClr val="tx2"/>
          </a:solidFill>
          <a:effectLst/>
          <a:uLnTx/>
          <a:uFillTx/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R="0" indent="0" algn="l" defTabSz="914400" rtl="0" eaLnBrk="1" fontAlgn="base" latinLnBrk="0" hangingPunct="1">
        <a:lnSpc>
          <a:spcPct val="100000"/>
        </a:lnSpc>
        <a:spcBef>
          <a:spcPts val="2200"/>
        </a:spcBef>
        <a:spcAft>
          <a:spcPct val="0"/>
        </a:spcAft>
        <a:buFont typeface="Arial" pitchFamily="34" charset="0"/>
        <a:tabLst/>
        <a:defRPr kumimoji="0" lang="en-US" sz="18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+mn-lt"/>
          <a:ea typeface="+mn-ea"/>
          <a:cs typeface="Arial" pitchFamily="34" charset="0"/>
        </a:defRPr>
      </a:lvl1pPr>
      <a:lvl2pPr marL="174625" marR="0" indent="-174625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•"/>
        <a:tabLst/>
        <a:defRPr kumimoji="0" lang="en-US" sz="18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+mn-lt"/>
          <a:ea typeface="+mn-ea"/>
          <a:cs typeface="Arial" pitchFamily="34" charset="0"/>
        </a:defRPr>
      </a:lvl2pPr>
      <a:lvl3pPr marL="341313" indent="-171450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defRPr lang="en-US" sz="16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15938" marR="0" indent="-174625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•"/>
        <a:tabLst/>
        <a:defRPr kumimoji="0" lang="en-US" sz="16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688975" marR="0" indent="-173038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6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666750" marR="0" indent="-166688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0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6pPr>
      <a:lvl7pPr marL="1079500" indent="-18415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252538" indent="-173038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435100" indent="-182563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oitte.com/abou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jpeg"/><Relationship Id="rId4" Type="http://schemas.openxmlformats.org/officeDocument/2006/relationships/hyperlink" Target="http://www.deloitte.com/us/abou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1809452"/>
            <a:ext cx="5562600" cy="2000548"/>
          </a:xfrm>
        </p:spPr>
        <p:txBody>
          <a:bodyPr/>
          <a:lstStyle/>
          <a:p>
            <a:r>
              <a:rPr lang="en-US" dirty="0" smtClean="0"/>
              <a:t>Pacific Cities Sustainability Initiative – Second Annual Forum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Session 4: Public-Private Partnerships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subTitle" idx="1"/>
          </p:nvPr>
        </p:nvSpPr>
        <p:spPr>
          <a:xfrm>
            <a:off x="419100" y="5461133"/>
            <a:ext cx="6647930" cy="78726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 smtClean="0"/>
              <a:t>Jim O’Gara, Director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Deloitte Transactions and Business Analytics, LLP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 smtClean="0"/>
              <a:t>March 12, 2014</a:t>
            </a:r>
            <a:endParaRPr lang="en-US" sz="1400" dirty="0"/>
          </a:p>
        </p:txBody>
      </p:sp>
      <p:pic>
        <p:nvPicPr>
          <p:cNvPr id="7" name="Picture 2" descr="https://brandspace.deloitte.com/ar6855pn63/images/rec_all_glb_ve_096_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2349" y="1562100"/>
            <a:ext cx="3386251" cy="52959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9100" y="4267200"/>
            <a:ext cx="5041900" cy="707886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The </a:t>
            </a:r>
            <a:r>
              <a:rPr lang="en-US" sz="2000" dirty="0">
                <a:solidFill>
                  <a:schemeClr val="accent2"/>
                </a:solidFill>
              </a:rPr>
              <a:t>Port City of Aqaba, Jordan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Low-Income Housing, India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936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atrick.jpg                                                    00011843Graphics                       B4CA35D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5" t="2322" r="28238" b="19585"/>
          <a:stretch>
            <a:fillRect/>
          </a:stretch>
        </p:blipFill>
        <p:spPr bwMode="auto">
          <a:xfrm>
            <a:off x="6693827" y="1231738"/>
            <a:ext cx="2450173" cy="531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Port City of Aqaba, Jordan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0114" y="751115"/>
            <a:ext cx="5932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b="1" i="1" dirty="0"/>
              <a:t>Success through a concerted effort and flexibility in turbulent </a:t>
            </a:r>
            <a:r>
              <a:rPr lang="en-US" sz="1400" b="1" i="1" dirty="0" smtClean="0"/>
              <a:t>times</a:t>
            </a:r>
            <a:endParaRPr lang="en-US" sz="1400" b="1" i="1" dirty="0"/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457202" y="1143000"/>
            <a:ext cx="4108914" cy="2537028"/>
            <a:chOff x="468539" y="1684566"/>
            <a:chExt cx="3633570" cy="3659688"/>
          </a:xfrm>
        </p:grpSpPr>
        <p:sp>
          <p:nvSpPr>
            <p:cNvPr id="21" name="Rectangle 20"/>
            <p:cNvSpPr/>
            <p:nvPr/>
          </p:nvSpPr>
          <p:spPr>
            <a:xfrm>
              <a:off x="468539" y="1684566"/>
              <a:ext cx="3633570" cy="3620465"/>
            </a:xfrm>
            <a:prstGeom prst="rect">
              <a:avLst/>
            </a:prstGeom>
            <a:solidFill>
              <a:srgbClr val="AADDF1">
                <a:alpha val="38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8539" y="5256940"/>
              <a:ext cx="3633570" cy="87314"/>
            </a:xfrm>
            <a:prstGeom prst="rect">
              <a:avLst/>
            </a:prstGeom>
            <a:solidFill>
              <a:srgbClr val="0079A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468539" y="1808224"/>
              <a:ext cx="3633570" cy="683735"/>
            </a:xfrm>
            <a:prstGeom prst="rect">
              <a:avLst/>
            </a:prstGeom>
            <a:solidFill>
              <a:srgbClr val="007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lvl="0" algn="ctr"/>
              <a:r>
                <a:rPr lang="en-US" sz="1400" b="1" kern="0" dirty="0">
                  <a:solidFill>
                    <a:srgbClr val="FFFFFF"/>
                  </a:solidFill>
                </a:rPr>
                <a:t>Concept</a:t>
              </a:r>
            </a:p>
          </p:txBody>
        </p:sp>
        <p:sp>
          <p:nvSpPr>
            <p:cNvPr id="24" name="AutoShape 4"/>
            <p:cNvSpPr>
              <a:spLocks noChangeArrowheads="1"/>
            </p:cNvSpPr>
            <p:nvPr/>
          </p:nvSpPr>
          <p:spPr bwMode="gray">
            <a:xfrm>
              <a:off x="486000" y="2481724"/>
              <a:ext cx="3562137" cy="2853070"/>
            </a:xfrm>
            <a:prstGeom prst="homePlate">
              <a:avLst>
                <a:gd name="adj" fmla="val 0"/>
              </a:avLst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90000" tIns="45720" rIns="90000" bIns="90000"/>
            <a:lstStyle/>
            <a:p>
              <a:pPr marL="173038" lvl="0" indent="-171450">
                <a:lnSpc>
                  <a:spcPct val="106000"/>
                </a:lnSpc>
                <a:spcAft>
                  <a:spcPts val="300"/>
                </a:spcAft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Under-performing and under-utilized assets in Jordan’s only port city</a:t>
              </a:r>
            </a:p>
            <a:p>
              <a:pPr marL="173038" lvl="0" indent="-171450">
                <a:lnSpc>
                  <a:spcPct val="106000"/>
                </a:lnSpc>
                <a:spcAft>
                  <a:spcPts val="300"/>
                </a:spcAft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Entire city and surroundings (375 km</a:t>
              </a:r>
              <a:r>
                <a:rPr lang="en-US" sz="1200" kern="0" baseline="30000" dirty="0">
                  <a:solidFill>
                    <a:srgbClr val="002776"/>
                  </a:solidFill>
                  <a:cs typeface="Arial" charset="0"/>
                </a:rPr>
                <a:t>2</a:t>
              </a: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) was granted special economic zone (SEZ) status</a:t>
              </a:r>
            </a:p>
            <a:p>
              <a:pPr marL="173038" lvl="0" indent="-171450">
                <a:lnSpc>
                  <a:spcPct val="106000"/>
                </a:lnSpc>
                <a:spcAft>
                  <a:spcPts val="300"/>
                </a:spcAft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A special model for private participation in all aspects of </a:t>
              </a:r>
              <a:r>
                <a:rPr lang="en-US" sz="1200" kern="0" dirty="0" smtClean="0">
                  <a:solidFill>
                    <a:srgbClr val="002776"/>
                  </a:solidFill>
                  <a:cs typeface="Arial" charset="0"/>
                </a:rPr>
                <a:t>port </a:t>
              </a: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c</a:t>
              </a:r>
              <a:r>
                <a:rPr lang="en-US" sz="1200" kern="0" dirty="0" smtClean="0">
                  <a:solidFill>
                    <a:srgbClr val="002776"/>
                  </a:solidFill>
                  <a:cs typeface="Arial" charset="0"/>
                </a:rPr>
                <a:t>ity </a:t>
              </a: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development, including appointment of a Master Developer (Aqaba Development Corporation)</a:t>
              </a:r>
            </a:p>
            <a:p>
              <a:pPr marL="173038" lvl="0" indent="-171450">
                <a:lnSpc>
                  <a:spcPct val="106000"/>
                </a:lnSpc>
                <a:spcAft>
                  <a:spcPts val="300"/>
                </a:spcAft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High-quality urban plan unlocked the potential of Aqaba as both a tourism and industrial hub</a:t>
              </a:r>
            </a:p>
          </p:txBody>
        </p:sp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457200" y="3810000"/>
            <a:ext cx="4119745" cy="2771071"/>
            <a:chOff x="468539" y="1684565"/>
            <a:chExt cx="3643148" cy="3997296"/>
          </a:xfrm>
        </p:grpSpPr>
        <p:sp>
          <p:nvSpPr>
            <p:cNvPr id="18" name="Rectangle 17"/>
            <p:cNvSpPr/>
            <p:nvPr/>
          </p:nvSpPr>
          <p:spPr>
            <a:xfrm>
              <a:off x="468539" y="1684565"/>
              <a:ext cx="3633570" cy="3972795"/>
            </a:xfrm>
            <a:prstGeom prst="rect">
              <a:avLst/>
            </a:prstGeom>
            <a:solidFill>
              <a:srgbClr val="AADDF1">
                <a:alpha val="38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8539" y="5594547"/>
              <a:ext cx="3633570" cy="87314"/>
            </a:xfrm>
            <a:prstGeom prst="rect">
              <a:avLst/>
            </a:prstGeom>
            <a:solidFill>
              <a:srgbClr val="0079A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68539" y="1808224"/>
              <a:ext cx="3633570" cy="683735"/>
            </a:xfrm>
            <a:prstGeom prst="rect">
              <a:avLst/>
            </a:prstGeom>
            <a:solidFill>
              <a:srgbClr val="007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lvl="0" algn="ctr"/>
              <a:r>
                <a:rPr lang="en-US" sz="1400" b="1" kern="0" dirty="0">
                  <a:solidFill>
                    <a:srgbClr val="FFFFFF"/>
                  </a:solidFill>
                </a:rPr>
                <a:t>Story</a:t>
              </a:r>
            </a:p>
          </p:txBody>
        </p:sp>
        <p:sp>
          <p:nvSpPr>
            <p:cNvPr id="26" name="AutoShape 4"/>
            <p:cNvSpPr>
              <a:spLocks noChangeArrowheads="1"/>
            </p:cNvSpPr>
            <p:nvPr/>
          </p:nvSpPr>
          <p:spPr bwMode="gray">
            <a:xfrm>
              <a:off x="486000" y="2446393"/>
              <a:ext cx="3625687" cy="3132451"/>
            </a:xfrm>
            <a:prstGeom prst="homePlate">
              <a:avLst>
                <a:gd name="adj" fmla="val 0"/>
              </a:avLst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90000" tIns="90000" rIns="90000" bIns="90000"/>
            <a:lstStyle/>
            <a:p>
              <a:pPr marL="173038" lvl="0" indent="-171450">
                <a:lnSpc>
                  <a:spcPct val="106000"/>
                </a:lnSpc>
                <a:spcAft>
                  <a:spcPts val="300"/>
                </a:spcAft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September 11, 2001: eight months after launch of SEZ, followed by invasion of Iraq (Aqaba’s biggest customer)</a:t>
              </a:r>
            </a:p>
            <a:p>
              <a:pPr marL="173038" lvl="0" indent="-171450">
                <a:lnSpc>
                  <a:spcPct val="106000"/>
                </a:lnSpc>
                <a:spcAft>
                  <a:spcPts val="300"/>
                </a:spcAft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Master Developer Concept was adjusted to account for new business environment, unbundling into less risky transactions</a:t>
              </a:r>
            </a:p>
            <a:p>
              <a:pPr marL="173038" lvl="0" indent="-171450">
                <a:lnSpc>
                  <a:spcPct val="106000"/>
                </a:lnSpc>
                <a:spcAft>
                  <a:spcPts val="300"/>
                </a:spcAft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Several pilot transactions restored confidence to the market</a:t>
              </a:r>
            </a:p>
            <a:p>
              <a:pPr marL="173038" lvl="0" indent="-171450">
                <a:lnSpc>
                  <a:spcPct val="106000"/>
                </a:lnSpc>
                <a:spcAft>
                  <a:spcPts val="300"/>
                </a:spcAft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Aqaba re-positioned as a regional real estate and tourism investment opportunity given </a:t>
              </a:r>
              <a:r>
                <a:rPr lang="en-US" sz="1200" kern="0" dirty="0" smtClean="0">
                  <a:solidFill>
                    <a:srgbClr val="002776"/>
                  </a:solidFill>
                  <a:cs typeface="Arial" charset="0"/>
                </a:rPr>
                <a:t>oil-driven</a:t>
              </a:r>
              <a:br>
                <a:rPr lang="en-US" sz="1200" kern="0" dirty="0" smtClean="0">
                  <a:solidFill>
                    <a:srgbClr val="002776"/>
                  </a:solidFill>
                  <a:cs typeface="Arial" charset="0"/>
                </a:rPr>
              </a:br>
              <a:r>
                <a:rPr lang="en-US" sz="1200" kern="0" dirty="0" smtClean="0">
                  <a:solidFill>
                    <a:srgbClr val="002776"/>
                  </a:solidFill>
                  <a:cs typeface="Arial" charset="0"/>
                </a:rPr>
                <a:t>wealth </a:t>
              </a:r>
              <a:r>
                <a:rPr lang="en-US" sz="1200" kern="0" dirty="0">
                  <a:solidFill>
                    <a:srgbClr val="002776"/>
                  </a:solidFill>
                  <a:cs typeface="Arial" charset="0"/>
                </a:rPr>
                <a:t>creation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48784" y="2743200"/>
            <a:ext cx="2810344" cy="3505200"/>
            <a:chOff x="4648784" y="2895600"/>
            <a:chExt cx="2810344" cy="3505200"/>
          </a:xfrm>
        </p:grpSpPr>
        <p:grpSp>
          <p:nvGrpSpPr>
            <p:cNvPr id="5" name="Group 4"/>
            <p:cNvGrpSpPr/>
            <p:nvPr/>
          </p:nvGrpSpPr>
          <p:grpSpPr>
            <a:xfrm>
              <a:off x="4648784" y="2895600"/>
              <a:ext cx="2810344" cy="2821158"/>
              <a:chOff x="5552430" y="1579532"/>
              <a:chExt cx="936626" cy="940230"/>
            </a:xfrm>
          </p:grpSpPr>
          <p:sp>
            <p:nvSpPr>
              <p:cNvPr id="40" name="Pie 39"/>
              <p:cNvSpPr/>
              <p:nvPr/>
            </p:nvSpPr>
            <p:spPr bwMode="auto">
              <a:xfrm>
                <a:off x="5552430" y="1579532"/>
                <a:ext cx="900815" cy="907668"/>
              </a:xfrm>
              <a:prstGeom prst="pie">
                <a:avLst>
                  <a:gd name="adj1" fmla="val 8987380"/>
                  <a:gd name="adj2" fmla="val 16200000"/>
                </a:avLst>
              </a:prstGeom>
              <a:solidFill>
                <a:srgbClr val="BDD203"/>
              </a:solidFill>
              <a:ln w="952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672"/>
                  </a:spcBef>
                  <a:buClr>
                    <a:schemeClr val="accent1"/>
                  </a:buClr>
                  <a:buFont typeface="Wingdings" pitchFamily="2" charset="2"/>
                  <a:buChar char="§"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Pie 40"/>
              <p:cNvSpPr/>
              <p:nvPr/>
            </p:nvSpPr>
            <p:spPr bwMode="auto">
              <a:xfrm flipH="1">
                <a:off x="5599512" y="1579532"/>
                <a:ext cx="889544" cy="914018"/>
              </a:xfrm>
              <a:prstGeom prst="pie">
                <a:avLst>
                  <a:gd name="adj1" fmla="val 8915948"/>
                  <a:gd name="adj2" fmla="val 16200000"/>
                </a:avLst>
              </a:prstGeom>
              <a:solidFill>
                <a:srgbClr val="81BC00"/>
              </a:solidFill>
              <a:ln w="952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672"/>
                  </a:spcBef>
                  <a:buClr>
                    <a:schemeClr val="accent1"/>
                  </a:buClr>
                  <a:buFont typeface="Wingdings" pitchFamily="2" charset="2"/>
                  <a:buChar char="§"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Pie 41"/>
              <p:cNvSpPr/>
              <p:nvPr/>
            </p:nvSpPr>
            <p:spPr bwMode="auto">
              <a:xfrm rot="7017080" flipH="1">
                <a:off x="5567762" y="1605362"/>
                <a:ext cx="914400" cy="914400"/>
              </a:xfrm>
              <a:prstGeom prst="pie">
                <a:avLst>
                  <a:gd name="adj1" fmla="val 8959960"/>
                  <a:gd name="adj2" fmla="val 15768506"/>
                </a:avLst>
              </a:prstGeom>
              <a:solidFill>
                <a:schemeClr val="accent4"/>
              </a:solidFill>
              <a:ln w="952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672"/>
                  </a:spcBef>
                  <a:buClr>
                    <a:schemeClr val="accent1"/>
                  </a:buClr>
                  <a:buFont typeface="Wingdings" pitchFamily="2" charset="2"/>
                  <a:buChar char="§"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587002" y="3862920"/>
              <a:ext cx="966198" cy="966198"/>
              <a:chOff x="554796" y="1834372"/>
              <a:chExt cx="1203289" cy="1203288"/>
            </a:xfrm>
            <a:solidFill>
              <a:srgbClr val="00A1DE"/>
            </a:solidFill>
          </p:grpSpPr>
          <p:sp>
            <p:nvSpPr>
              <p:cNvPr id="29" name="Oval 5"/>
              <p:cNvSpPr>
                <a:spLocks noChangeArrowheads="1"/>
              </p:cNvSpPr>
              <p:nvPr/>
            </p:nvSpPr>
            <p:spPr bwMode="auto">
              <a:xfrm>
                <a:off x="554796" y="1834372"/>
                <a:ext cx="1203289" cy="12032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sz="1100" b="0" dirty="0">
                  <a:solidFill>
                    <a:srgbClr val="000000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30" name="Rectangle 20"/>
              <p:cNvSpPr>
                <a:spLocks noChangeArrowheads="1"/>
              </p:cNvSpPr>
              <p:nvPr/>
            </p:nvSpPr>
            <p:spPr bwMode="auto">
              <a:xfrm>
                <a:off x="712417" y="2301958"/>
                <a:ext cx="864821" cy="283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28A4D5"/>
                  </a:buClr>
                  <a:buFont typeface="Arial" charset="0"/>
                  <a:buNone/>
                  <a:defRPr/>
                </a:pPr>
                <a:r>
                  <a:rPr lang="en-AU" sz="1100" b="1" dirty="0" smtClean="0">
                    <a:solidFill>
                      <a:srgbClr val="FFFFFF"/>
                    </a:solidFill>
                    <a:latin typeface="Arial"/>
                    <a:cs typeface="Arial" charset="0"/>
                  </a:rPr>
                  <a:t>Results</a:t>
                </a:r>
                <a:endParaRPr lang="en-AU" sz="1100" b="1" dirty="0">
                  <a:solidFill>
                    <a:srgbClr val="FFFFFF"/>
                  </a:solidFill>
                  <a:latin typeface="Arial"/>
                  <a:cs typeface="Arial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5072063" y="3167592"/>
              <a:ext cx="914400" cy="533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</a:pPr>
              <a:r>
                <a:rPr lang="en-US" sz="1400" b="1" kern="1200" dirty="0" smtClean="0">
                  <a:solidFill>
                    <a:schemeClr val="bg1"/>
                  </a:solidFill>
                </a:rPr>
                <a:t>30,000</a:t>
              </a:r>
              <a:br>
                <a:rPr lang="en-US" sz="1400" b="1" kern="1200" dirty="0" smtClean="0">
                  <a:solidFill>
                    <a:schemeClr val="bg1"/>
                  </a:solidFill>
                </a:rPr>
              </a:br>
              <a:r>
                <a:rPr lang="en-US" sz="1400" b="1" kern="1200" dirty="0" smtClean="0">
                  <a:solidFill>
                    <a:schemeClr val="bg1"/>
                  </a:solidFill>
                </a:rPr>
                <a:t>jobs</a:t>
              </a:r>
              <a:endParaRPr lang="en-US" sz="14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172200" y="3124200"/>
              <a:ext cx="1207007" cy="8729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Rectangle 47"/>
            <p:cNvSpPr/>
            <p:nvPr/>
          </p:nvSpPr>
          <p:spPr>
            <a:xfrm>
              <a:off x="6128871" y="3124200"/>
              <a:ext cx="948204" cy="685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</a:pPr>
              <a:r>
                <a:rPr lang="en-US" sz="1200" b="1" kern="1200" dirty="0" smtClean="0">
                  <a:solidFill>
                    <a:schemeClr val="bg1"/>
                  </a:solidFill>
                </a:rPr>
                <a:t>Increased</a:t>
              </a:r>
              <a:br>
                <a:rPr lang="en-US" sz="1200" b="1" kern="1200" dirty="0" smtClean="0">
                  <a:solidFill>
                    <a:schemeClr val="bg1"/>
                  </a:solidFill>
                </a:rPr>
              </a:br>
              <a:r>
                <a:rPr lang="en-US" sz="1200" b="1" kern="1200" dirty="0" smtClean="0">
                  <a:solidFill>
                    <a:schemeClr val="bg1"/>
                  </a:solidFill>
                </a:rPr>
                <a:t>trade and port activity</a:t>
              </a:r>
              <a:endParaRPr lang="en-US" sz="12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410200" y="5715000"/>
              <a:ext cx="1207007" cy="6858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Rectangle 50"/>
            <p:cNvSpPr/>
            <p:nvPr/>
          </p:nvSpPr>
          <p:spPr>
            <a:xfrm>
              <a:off x="5410200" y="5715000"/>
              <a:ext cx="1207007" cy="685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</a:pPr>
              <a:r>
                <a:rPr lang="en-US" sz="1200" b="1" kern="1200" dirty="0" smtClean="0">
                  <a:solidFill>
                    <a:schemeClr val="accent4"/>
                  </a:solidFill>
                </a:rPr>
                <a:t>US $20 billion in committed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</a:pPr>
              <a:r>
                <a:rPr lang="en-US" sz="1200" b="1" kern="1200" dirty="0" smtClean="0">
                  <a:solidFill>
                    <a:schemeClr val="accent4"/>
                  </a:solidFill>
                </a:rPr>
                <a:t>investment</a:t>
              </a:r>
              <a:endParaRPr lang="en-US" sz="1200" b="1" kern="1200" dirty="0">
                <a:solidFill>
                  <a:schemeClr val="accent4"/>
                </a:solidFill>
              </a:endParaRPr>
            </a:p>
          </p:txBody>
        </p:sp>
        <p:pic>
          <p:nvPicPr>
            <p:cNvPr id="6148" name="Picture 4" descr="C:\Users\sushetty\Documents\Delloite\SOFI\Jobs\2014\March\04.03 -Sinead - EM\Untitled-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974" y="3762374"/>
              <a:ext cx="796611" cy="657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0" name="Picture 6" descr="C:\Users\sushetty\Documents\Delloite\SOFI\Jobs\2014\March\04.03 -Sinead - EM\Untitled-4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4050" y="4918466"/>
              <a:ext cx="609600" cy="634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3" name="Freeform 52"/>
          <p:cNvSpPr>
            <a:spLocks noEditPoints="1"/>
          </p:cNvSpPr>
          <p:nvPr/>
        </p:nvSpPr>
        <p:spPr bwMode="auto">
          <a:xfrm>
            <a:off x="6637973" y="3650571"/>
            <a:ext cx="562928" cy="721086"/>
          </a:xfrm>
          <a:custGeom>
            <a:avLst/>
            <a:gdLst>
              <a:gd name="T0" fmla="*/ 246 w 631"/>
              <a:gd name="T1" fmla="*/ 611 h 807"/>
              <a:gd name="T2" fmla="*/ 226 w 631"/>
              <a:gd name="T3" fmla="*/ 631 h 807"/>
              <a:gd name="T4" fmla="*/ 199 w 631"/>
              <a:gd name="T5" fmla="*/ 621 h 807"/>
              <a:gd name="T6" fmla="*/ 115 w 631"/>
              <a:gd name="T7" fmla="*/ 587 h 807"/>
              <a:gd name="T8" fmla="*/ 94 w 631"/>
              <a:gd name="T9" fmla="*/ 606 h 807"/>
              <a:gd name="T10" fmla="*/ 64 w 631"/>
              <a:gd name="T11" fmla="*/ 583 h 807"/>
              <a:gd name="T12" fmla="*/ 16 w 631"/>
              <a:gd name="T13" fmla="*/ 556 h 807"/>
              <a:gd name="T14" fmla="*/ 187 w 631"/>
              <a:gd name="T15" fmla="*/ 689 h 807"/>
              <a:gd name="T16" fmla="*/ 286 w 631"/>
              <a:gd name="T17" fmla="*/ 675 h 807"/>
              <a:gd name="T18" fmla="*/ 246 w 631"/>
              <a:gd name="T19" fmla="*/ 711 h 807"/>
              <a:gd name="T20" fmla="*/ 166 w 631"/>
              <a:gd name="T21" fmla="*/ 795 h 807"/>
              <a:gd name="T22" fmla="*/ 255 w 631"/>
              <a:gd name="T23" fmla="*/ 713 h 807"/>
              <a:gd name="T24" fmla="*/ 513 w 631"/>
              <a:gd name="T25" fmla="*/ 79 h 807"/>
              <a:gd name="T26" fmla="*/ 433 w 631"/>
              <a:gd name="T27" fmla="*/ 159 h 807"/>
              <a:gd name="T28" fmla="*/ 103 w 631"/>
              <a:gd name="T29" fmla="*/ 590 h 807"/>
              <a:gd name="T30" fmla="*/ 108 w 631"/>
              <a:gd name="T31" fmla="*/ 561 h 807"/>
              <a:gd name="T32" fmla="*/ 84 w 631"/>
              <a:gd name="T33" fmla="*/ 551 h 807"/>
              <a:gd name="T34" fmla="*/ 76 w 631"/>
              <a:gd name="T35" fmla="*/ 578 h 807"/>
              <a:gd name="T36" fmla="*/ 96 w 631"/>
              <a:gd name="T37" fmla="*/ 595 h 807"/>
              <a:gd name="T38" fmla="*/ 530 w 631"/>
              <a:gd name="T39" fmla="*/ 355 h 807"/>
              <a:gd name="T40" fmla="*/ 373 w 631"/>
              <a:gd name="T41" fmla="*/ 171 h 807"/>
              <a:gd name="T42" fmla="*/ 190 w 631"/>
              <a:gd name="T43" fmla="*/ 290 h 807"/>
              <a:gd name="T44" fmla="*/ 159 w 631"/>
              <a:gd name="T45" fmla="*/ 428 h 807"/>
              <a:gd name="T46" fmla="*/ 115 w 631"/>
              <a:gd name="T47" fmla="*/ 469 h 807"/>
              <a:gd name="T48" fmla="*/ 29 w 631"/>
              <a:gd name="T49" fmla="*/ 486 h 807"/>
              <a:gd name="T50" fmla="*/ 48 w 631"/>
              <a:gd name="T51" fmla="*/ 556 h 807"/>
              <a:gd name="T52" fmla="*/ 84 w 631"/>
              <a:gd name="T53" fmla="*/ 541 h 807"/>
              <a:gd name="T54" fmla="*/ 117 w 631"/>
              <a:gd name="T55" fmla="*/ 551 h 807"/>
              <a:gd name="T56" fmla="*/ 200 w 631"/>
              <a:gd name="T57" fmla="*/ 585 h 807"/>
              <a:gd name="T58" fmla="*/ 221 w 631"/>
              <a:gd name="T59" fmla="*/ 566 h 807"/>
              <a:gd name="T60" fmla="*/ 252 w 631"/>
              <a:gd name="T61" fmla="*/ 588 h 807"/>
              <a:gd name="T62" fmla="*/ 250 w 631"/>
              <a:gd name="T63" fmla="*/ 595 h 807"/>
              <a:gd name="T64" fmla="*/ 306 w 631"/>
              <a:gd name="T65" fmla="*/ 573 h 807"/>
              <a:gd name="T66" fmla="*/ 286 w 631"/>
              <a:gd name="T67" fmla="*/ 502 h 807"/>
              <a:gd name="T68" fmla="*/ 243 w 631"/>
              <a:gd name="T69" fmla="*/ 469 h 807"/>
              <a:gd name="T70" fmla="*/ 228 w 631"/>
              <a:gd name="T71" fmla="*/ 440 h 807"/>
              <a:gd name="T72" fmla="*/ 289 w 631"/>
              <a:gd name="T73" fmla="*/ 309 h 807"/>
              <a:gd name="T74" fmla="*/ 287 w 631"/>
              <a:gd name="T75" fmla="*/ 491 h 807"/>
              <a:gd name="T76" fmla="*/ 298 w 631"/>
              <a:gd name="T77" fmla="*/ 677 h 807"/>
              <a:gd name="T78" fmla="*/ 334 w 631"/>
              <a:gd name="T79" fmla="*/ 623 h 807"/>
              <a:gd name="T80" fmla="*/ 460 w 631"/>
              <a:gd name="T81" fmla="*/ 776 h 807"/>
              <a:gd name="T82" fmla="*/ 412 w 631"/>
              <a:gd name="T83" fmla="*/ 403 h 807"/>
              <a:gd name="T84" fmla="*/ 467 w 631"/>
              <a:gd name="T85" fmla="*/ 401 h 807"/>
              <a:gd name="T86" fmla="*/ 617 w 631"/>
              <a:gd name="T87" fmla="*/ 488 h 807"/>
              <a:gd name="T88" fmla="*/ 137 w 631"/>
              <a:gd name="T89" fmla="*/ 474 h 807"/>
              <a:gd name="T90" fmla="*/ 147 w 631"/>
              <a:gd name="T91" fmla="*/ 452 h 807"/>
              <a:gd name="T92" fmla="*/ 168 w 631"/>
              <a:gd name="T93" fmla="*/ 464 h 807"/>
              <a:gd name="T94" fmla="*/ 216 w 631"/>
              <a:gd name="T95" fmla="*/ 466 h 807"/>
              <a:gd name="T96" fmla="*/ 217 w 631"/>
              <a:gd name="T97" fmla="*/ 490 h 807"/>
              <a:gd name="T98" fmla="*/ 229 w 631"/>
              <a:gd name="T99" fmla="*/ 619 h 807"/>
              <a:gd name="T100" fmla="*/ 234 w 631"/>
              <a:gd name="T101" fmla="*/ 614 h 807"/>
              <a:gd name="T102" fmla="*/ 240 w 631"/>
              <a:gd name="T103" fmla="*/ 587 h 807"/>
              <a:gd name="T104" fmla="*/ 217 w 631"/>
              <a:gd name="T105" fmla="*/ 577 h 807"/>
              <a:gd name="T106" fmla="*/ 207 w 631"/>
              <a:gd name="T107" fmla="*/ 604 h 807"/>
              <a:gd name="T108" fmla="*/ 228 w 631"/>
              <a:gd name="T109" fmla="*/ 619 h 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31" h="807">
                <a:moveTo>
                  <a:pt x="275" y="616"/>
                </a:moveTo>
                <a:cubicBezTo>
                  <a:pt x="272" y="616"/>
                  <a:pt x="269" y="616"/>
                  <a:pt x="265" y="614"/>
                </a:cubicBezTo>
                <a:cubicBezTo>
                  <a:pt x="246" y="611"/>
                  <a:pt x="246" y="611"/>
                  <a:pt x="246" y="611"/>
                </a:cubicBezTo>
                <a:cubicBezTo>
                  <a:pt x="245" y="618"/>
                  <a:pt x="245" y="618"/>
                  <a:pt x="245" y="618"/>
                </a:cubicBezTo>
                <a:cubicBezTo>
                  <a:pt x="245" y="626"/>
                  <a:pt x="238" y="631"/>
                  <a:pt x="229" y="631"/>
                </a:cubicBezTo>
                <a:cubicBezTo>
                  <a:pt x="228" y="631"/>
                  <a:pt x="228" y="631"/>
                  <a:pt x="226" y="631"/>
                </a:cubicBezTo>
                <a:cubicBezTo>
                  <a:pt x="224" y="629"/>
                  <a:pt x="224" y="629"/>
                  <a:pt x="224" y="629"/>
                </a:cubicBezTo>
                <a:cubicBezTo>
                  <a:pt x="209" y="628"/>
                  <a:pt x="209" y="628"/>
                  <a:pt x="209" y="628"/>
                </a:cubicBezTo>
                <a:cubicBezTo>
                  <a:pt x="204" y="626"/>
                  <a:pt x="200" y="624"/>
                  <a:pt x="199" y="621"/>
                </a:cubicBezTo>
                <a:cubicBezTo>
                  <a:pt x="195" y="616"/>
                  <a:pt x="195" y="612"/>
                  <a:pt x="195" y="607"/>
                </a:cubicBezTo>
                <a:cubicBezTo>
                  <a:pt x="197" y="602"/>
                  <a:pt x="197" y="602"/>
                  <a:pt x="197" y="602"/>
                </a:cubicBezTo>
                <a:cubicBezTo>
                  <a:pt x="115" y="587"/>
                  <a:pt x="115" y="587"/>
                  <a:pt x="115" y="587"/>
                </a:cubicBezTo>
                <a:cubicBezTo>
                  <a:pt x="113" y="592"/>
                  <a:pt x="113" y="592"/>
                  <a:pt x="113" y="592"/>
                </a:cubicBezTo>
                <a:cubicBezTo>
                  <a:pt x="111" y="600"/>
                  <a:pt x="105" y="606"/>
                  <a:pt x="98" y="606"/>
                </a:cubicBezTo>
                <a:cubicBezTo>
                  <a:pt x="96" y="606"/>
                  <a:pt x="94" y="606"/>
                  <a:pt x="94" y="606"/>
                </a:cubicBezTo>
                <a:cubicBezTo>
                  <a:pt x="76" y="602"/>
                  <a:pt x="76" y="602"/>
                  <a:pt x="76" y="602"/>
                </a:cubicBezTo>
                <a:cubicBezTo>
                  <a:pt x="72" y="602"/>
                  <a:pt x="69" y="599"/>
                  <a:pt x="65" y="595"/>
                </a:cubicBezTo>
                <a:cubicBezTo>
                  <a:pt x="64" y="592"/>
                  <a:pt x="62" y="587"/>
                  <a:pt x="64" y="583"/>
                </a:cubicBezTo>
                <a:cubicBezTo>
                  <a:pt x="64" y="577"/>
                  <a:pt x="64" y="577"/>
                  <a:pt x="64" y="577"/>
                </a:cubicBezTo>
                <a:cubicBezTo>
                  <a:pt x="45" y="573"/>
                  <a:pt x="45" y="573"/>
                  <a:pt x="45" y="573"/>
                </a:cubicBezTo>
                <a:cubicBezTo>
                  <a:pt x="33" y="571"/>
                  <a:pt x="23" y="565"/>
                  <a:pt x="16" y="556"/>
                </a:cubicBezTo>
                <a:cubicBezTo>
                  <a:pt x="4" y="623"/>
                  <a:pt x="4" y="623"/>
                  <a:pt x="4" y="623"/>
                </a:cubicBezTo>
                <a:cubicBezTo>
                  <a:pt x="0" y="640"/>
                  <a:pt x="12" y="657"/>
                  <a:pt x="29" y="660"/>
                </a:cubicBezTo>
                <a:cubicBezTo>
                  <a:pt x="187" y="689"/>
                  <a:pt x="187" y="689"/>
                  <a:pt x="187" y="689"/>
                </a:cubicBezTo>
                <a:cubicBezTo>
                  <a:pt x="248" y="701"/>
                  <a:pt x="248" y="701"/>
                  <a:pt x="248" y="701"/>
                </a:cubicBezTo>
                <a:cubicBezTo>
                  <a:pt x="250" y="701"/>
                  <a:pt x="253" y="701"/>
                  <a:pt x="255" y="701"/>
                </a:cubicBezTo>
                <a:cubicBezTo>
                  <a:pt x="270" y="701"/>
                  <a:pt x="284" y="691"/>
                  <a:pt x="286" y="675"/>
                </a:cubicBezTo>
                <a:cubicBezTo>
                  <a:pt x="299" y="609"/>
                  <a:pt x="299" y="609"/>
                  <a:pt x="299" y="609"/>
                </a:cubicBezTo>
                <a:cubicBezTo>
                  <a:pt x="291" y="612"/>
                  <a:pt x="284" y="616"/>
                  <a:pt x="275" y="616"/>
                </a:cubicBezTo>
                <a:close/>
                <a:moveTo>
                  <a:pt x="246" y="711"/>
                </a:moveTo>
                <a:cubicBezTo>
                  <a:pt x="180" y="699"/>
                  <a:pt x="180" y="699"/>
                  <a:pt x="180" y="699"/>
                </a:cubicBezTo>
                <a:cubicBezTo>
                  <a:pt x="154" y="740"/>
                  <a:pt x="154" y="740"/>
                  <a:pt x="154" y="740"/>
                </a:cubicBezTo>
                <a:cubicBezTo>
                  <a:pt x="144" y="757"/>
                  <a:pt x="147" y="781"/>
                  <a:pt x="166" y="795"/>
                </a:cubicBezTo>
                <a:cubicBezTo>
                  <a:pt x="183" y="807"/>
                  <a:pt x="209" y="803"/>
                  <a:pt x="222" y="785"/>
                </a:cubicBezTo>
                <a:cubicBezTo>
                  <a:pt x="279" y="704"/>
                  <a:pt x="279" y="704"/>
                  <a:pt x="279" y="704"/>
                </a:cubicBezTo>
                <a:cubicBezTo>
                  <a:pt x="272" y="710"/>
                  <a:pt x="263" y="713"/>
                  <a:pt x="255" y="713"/>
                </a:cubicBezTo>
                <a:cubicBezTo>
                  <a:pt x="252" y="713"/>
                  <a:pt x="250" y="713"/>
                  <a:pt x="246" y="711"/>
                </a:cubicBezTo>
                <a:close/>
                <a:moveTo>
                  <a:pt x="433" y="159"/>
                </a:moveTo>
                <a:cubicBezTo>
                  <a:pt x="477" y="159"/>
                  <a:pt x="513" y="123"/>
                  <a:pt x="513" y="79"/>
                </a:cubicBezTo>
                <a:cubicBezTo>
                  <a:pt x="513" y="36"/>
                  <a:pt x="477" y="0"/>
                  <a:pt x="433" y="0"/>
                </a:cubicBezTo>
                <a:cubicBezTo>
                  <a:pt x="388" y="0"/>
                  <a:pt x="352" y="36"/>
                  <a:pt x="352" y="79"/>
                </a:cubicBezTo>
                <a:cubicBezTo>
                  <a:pt x="352" y="123"/>
                  <a:pt x="388" y="159"/>
                  <a:pt x="433" y="159"/>
                </a:cubicBezTo>
                <a:close/>
                <a:moveTo>
                  <a:pt x="96" y="595"/>
                </a:moveTo>
                <a:cubicBezTo>
                  <a:pt x="96" y="595"/>
                  <a:pt x="96" y="595"/>
                  <a:pt x="98" y="595"/>
                </a:cubicBezTo>
                <a:cubicBezTo>
                  <a:pt x="99" y="595"/>
                  <a:pt x="101" y="594"/>
                  <a:pt x="103" y="590"/>
                </a:cubicBezTo>
                <a:cubicBezTo>
                  <a:pt x="103" y="583"/>
                  <a:pt x="103" y="583"/>
                  <a:pt x="103" y="583"/>
                </a:cubicBezTo>
                <a:cubicBezTo>
                  <a:pt x="106" y="568"/>
                  <a:pt x="106" y="568"/>
                  <a:pt x="106" y="568"/>
                </a:cubicBezTo>
                <a:cubicBezTo>
                  <a:pt x="108" y="561"/>
                  <a:pt x="108" y="561"/>
                  <a:pt x="108" y="561"/>
                </a:cubicBezTo>
                <a:cubicBezTo>
                  <a:pt x="108" y="558"/>
                  <a:pt x="106" y="556"/>
                  <a:pt x="103" y="554"/>
                </a:cubicBezTo>
                <a:cubicBezTo>
                  <a:pt x="86" y="551"/>
                  <a:pt x="86" y="551"/>
                  <a:pt x="86" y="551"/>
                </a:cubicBezTo>
                <a:cubicBezTo>
                  <a:pt x="86" y="551"/>
                  <a:pt x="86" y="551"/>
                  <a:pt x="84" y="551"/>
                </a:cubicBezTo>
                <a:cubicBezTo>
                  <a:pt x="82" y="551"/>
                  <a:pt x="81" y="553"/>
                  <a:pt x="79" y="556"/>
                </a:cubicBezTo>
                <a:cubicBezTo>
                  <a:pt x="79" y="563"/>
                  <a:pt x="79" y="563"/>
                  <a:pt x="79" y="563"/>
                </a:cubicBezTo>
                <a:cubicBezTo>
                  <a:pt x="76" y="578"/>
                  <a:pt x="76" y="578"/>
                  <a:pt x="76" y="578"/>
                </a:cubicBezTo>
                <a:cubicBezTo>
                  <a:pt x="74" y="585"/>
                  <a:pt x="74" y="585"/>
                  <a:pt x="74" y="585"/>
                </a:cubicBezTo>
                <a:cubicBezTo>
                  <a:pt x="74" y="588"/>
                  <a:pt x="76" y="590"/>
                  <a:pt x="79" y="592"/>
                </a:cubicBezTo>
                <a:cubicBezTo>
                  <a:pt x="96" y="595"/>
                  <a:pt x="96" y="595"/>
                  <a:pt x="96" y="595"/>
                </a:cubicBezTo>
                <a:cubicBezTo>
                  <a:pt x="96" y="595"/>
                  <a:pt x="96" y="595"/>
                  <a:pt x="96" y="595"/>
                </a:cubicBezTo>
                <a:close/>
                <a:moveTo>
                  <a:pt x="617" y="438"/>
                </a:moveTo>
                <a:cubicBezTo>
                  <a:pt x="530" y="355"/>
                  <a:pt x="530" y="355"/>
                  <a:pt x="530" y="355"/>
                </a:cubicBezTo>
                <a:cubicBezTo>
                  <a:pt x="470" y="244"/>
                  <a:pt x="470" y="244"/>
                  <a:pt x="470" y="244"/>
                </a:cubicBezTo>
                <a:cubicBezTo>
                  <a:pt x="457" y="218"/>
                  <a:pt x="450" y="198"/>
                  <a:pt x="410" y="184"/>
                </a:cubicBezTo>
                <a:cubicBezTo>
                  <a:pt x="410" y="184"/>
                  <a:pt x="392" y="178"/>
                  <a:pt x="373" y="171"/>
                </a:cubicBezTo>
                <a:cubicBezTo>
                  <a:pt x="354" y="166"/>
                  <a:pt x="322" y="166"/>
                  <a:pt x="296" y="190"/>
                </a:cubicBezTo>
                <a:cubicBezTo>
                  <a:pt x="270" y="213"/>
                  <a:pt x="192" y="288"/>
                  <a:pt x="192" y="288"/>
                </a:cubicBezTo>
                <a:cubicBezTo>
                  <a:pt x="190" y="290"/>
                  <a:pt x="190" y="290"/>
                  <a:pt x="190" y="290"/>
                </a:cubicBezTo>
                <a:cubicBezTo>
                  <a:pt x="185" y="295"/>
                  <a:pt x="181" y="302"/>
                  <a:pt x="180" y="311"/>
                </a:cubicBezTo>
                <a:cubicBezTo>
                  <a:pt x="161" y="418"/>
                  <a:pt x="161" y="418"/>
                  <a:pt x="161" y="418"/>
                </a:cubicBezTo>
                <a:cubicBezTo>
                  <a:pt x="159" y="428"/>
                  <a:pt x="159" y="428"/>
                  <a:pt x="159" y="428"/>
                </a:cubicBezTo>
                <a:cubicBezTo>
                  <a:pt x="149" y="428"/>
                  <a:pt x="139" y="432"/>
                  <a:pt x="129" y="433"/>
                </a:cubicBezTo>
                <a:cubicBezTo>
                  <a:pt x="123" y="435"/>
                  <a:pt x="120" y="442"/>
                  <a:pt x="118" y="445"/>
                </a:cubicBezTo>
                <a:cubicBezTo>
                  <a:pt x="115" y="469"/>
                  <a:pt x="115" y="469"/>
                  <a:pt x="115" y="469"/>
                </a:cubicBezTo>
                <a:cubicBezTo>
                  <a:pt x="67" y="461"/>
                  <a:pt x="67" y="461"/>
                  <a:pt x="67" y="461"/>
                </a:cubicBezTo>
                <a:cubicBezTo>
                  <a:pt x="65" y="461"/>
                  <a:pt x="64" y="461"/>
                  <a:pt x="62" y="461"/>
                </a:cubicBezTo>
                <a:cubicBezTo>
                  <a:pt x="47" y="461"/>
                  <a:pt x="33" y="471"/>
                  <a:pt x="29" y="486"/>
                </a:cubicBezTo>
                <a:cubicBezTo>
                  <a:pt x="23" y="520"/>
                  <a:pt x="23" y="520"/>
                  <a:pt x="23" y="520"/>
                </a:cubicBezTo>
                <a:cubicBezTo>
                  <a:pt x="23" y="520"/>
                  <a:pt x="23" y="520"/>
                  <a:pt x="23" y="520"/>
                </a:cubicBezTo>
                <a:cubicBezTo>
                  <a:pt x="21" y="537"/>
                  <a:pt x="31" y="553"/>
                  <a:pt x="48" y="556"/>
                </a:cubicBezTo>
                <a:cubicBezTo>
                  <a:pt x="67" y="560"/>
                  <a:pt x="67" y="560"/>
                  <a:pt x="67" y="560"/>
                </a:cubicBezTo>
                <a:cubicBezTo>
                  <a:pt x="69" y="554"/>
                  <a:pt x="69" y="554"/>
                  <a:pt x="69" y="554"/>
                </a:cubicBezTo>
                <a:cubicBezTo>
                  <a:pt x="70" y="546"/>
                  <a:pt x="77" y="541"/>
                  <a:pt x="84" y="541"/>
                </a:cubicBezTo>
                <a:cubicBezTo>
                  <a:pt x="86" y="541"/>
                  <a:pt x="88" y="541"/>
                  <a:pt x="88" y="541"/>
                </a:cubicBezTo>
                <a:cubicBezTo>
                  <a:pt x="106" y="544"/>
                  <a:pt x="106" y="544"/>
                  <a:pt x="106" y="544"/>
                </a:cubicBezTo>
                <a:cubicBezTo>
                  <a:pt x="110" y="546"/>
                  <a:pt x="113" y="548"/>
                  <a:pt x="117" y="551"/>
                </a:cubicBezTo>
                <a:cubicBezTo>
                  <a:pt x="118" y="554"/>
                  <a:pt x="120" y="560"/>
                  <a:pt x="118" y="563"/>
                </a:cubicBezTo>
                <a:cubicBezTo>
                  <a:pt x="118" y="570"/>
                  <a:pt x="118" y="570"/>
                  <a:pt x="118" y="570"/>
                </a:cubicBezTo>
                <a:cubicBezTo>
                  <a:pt x="200" y="585"/>
                  <a:pt x="200" y="585"/>
                  <a:pt x="200" y="585"/>
                </a:cubicBezTo>
                <a:cubicBezTo>
                  <a:pt x="200" y="578"/>
                  <a:pt x="200" y="578"/>
                  <a:pt x="200" y="578"/>
                </a:cubicBezTo>
                <a:cubicBezTo>
                  <a:pt x="202" y="571"/>
                  <a:pt x="209" y="566"/>
                  <a:pt x="217" y="566"/>
                </a:cubicBezTo>
                <a:cubicBezTo>
                  <a:pt x="217" y="566"/>
                  <a:pt x="219" y="566"/>
                  <a:pt x="221" y="566"/>
                </a:cubicBezTo>
                <a:cubicBezTo>
                  <a:pt x="238" y="570"/>
                  <a:pt x="238" y="570"/>
                  <a:pt x="238" y="570"/>
                </a:cubicBezTo>
                <a:cubicBezTo>
                  <a:pt x="241" y="570"/>
                  <a:pt x="245" y="573"/>
                  <a:pt x="248" y="575"/>
                </a:cubicBezTo>
                <a:cubicBezTo>
                  <a:pt x="250" y="580"/>
                  <a:pt x="252" y="583"/>
                  <a:pt x="252" y="588"/>
                </a:cubicBezTo>
                <a:cubicBezTo>
                  <a:pt x="252" y="588"/>
                  <a:pt x="252" y="588"/>
                  <a:pt x="252" y="588"/>
                </a:cubicBezTo>
                <a:cubicBezTo>
                  <a:pt x="252" y="588"/>
                  <a:pt x="252" y="588"/>
                  <a:pt x="252" y="588"/>
                </a:cubicBezTo>
                <a:cubicBezTo>
                  <a:pt x="250" y="595"/>
                  <a:pt x="250" y="595"/>
                  <a:pt x="250" y="595"/>
                </a:cubicBezTo>
                <a:cubicBezTo>
                  <a:pt x="269" y="599"/>
                  <a:pt x="269" y="599"/>
                  <a:pt x="269" y="599"/>
                </a:cubicBezTo>
                <a:cubicBezTo>
                  <a:pt x="277" y="600"/>
                  <a:pt x="286" y="599"/>
                  <a:pt x="293" y="594"/>
                </a:cubicBezTo>
                <a:cubicBezTo>
                  <a:pt x="299" y="588"/>
                  <a:pt x="305" y="582"/>
                  <a:pt x="306" y="573"/>
                </a:cubicBezTo>
                <a:cubicBezTo>
                  <a:pt x="306" y="573"/>
                  <a:pt x="306" y="573"/>
                  <a:pt x="306" y="573"/>
                </a:cubicBezTo>
                <a:cubicBezTo>
                  <a:pt x="311" y="541"/>
                  <a:pt x="311" y="541"/>
                  <a:pt x="311" y="541"/>
                </a:cubicBezTo>
                <a:cubicBezTo>
                  <a:pt x="315" y="522"/>
                  <a:pt x="305" y="505"/>
                  <a:pt x="286" y="502"/>
                </a:cubicBezTo>
                <a:cubicBezTo>
                  <a:pt x="258" y="496"/>
                  <a:pt x="258" y="496"/>
                  <a:pt x="258" y="496"/>
                </a:cubicBezTo>
                <a:cubicBezTo>
                  <a:pt x="240" y="493"/>
                  <a:pt x="240" y="493"/>
                  <a:pt x="240" y="493"/>
                </a:cubicBezTo>
                <a:cubicBezTo>
                  <a:pt x="243" y="469"/>
                  <a:pt x="243" y="469"/>
                  <a:pt x="243" y="469"/>
                </a:cubicBezTo>
                <a:cubicBezTo>
                  <a:pt x="245" y="464"/>
                  <a:pt x="243" y="457"/>
                  <a:pt x="240" y="456"/>
                </a:cubicBezTo>
                <a:cubicBezTo>
                  <a:pt x="234" y="452"/>
                  <a:pt x="231" y="449"/>
                  <a:pt x="226" y="445"/>
                </a:cubicBezTo>
                <a:cubicBezTo>
                  <a:pt x="228" y="440"/>
                  <a:pt x="228" y="440"/>
                  <a:pt x="228" y="440"/>
                </a:cubicBezTo>
                <a:cubicBezTo>
                  <a:pt x="229" y="435"/>
                  <a:pt x="229" y="435"/>
                  <a:pt x="229" y="435"/>
                </a:cubicBezTo>
                <a:cubicBezTo>
                  <a:pt x="253" y="340"/>
                  <a:pt x="253" y="340"/>
                  <a:pt x="253" y="340"/>
                </a:cubicBezTo>
                <a:cubicBezTo>
                  <a:pt x="289" y="309"/>
                  <a:pt x="289" y="309"/>
                  <a:pt x="289" y="309"/>
                </a:cubicBezTo>
                <a:cubicBezTo>
                  <a:pt x="267" y="423"/>
                  <a:pt x="267" y="423"/>
                  <a:pt x="267" y="423"/>
                </a:cubicBezTo>
                <a:cubicBezTo>
                  <a:pt x="258" y="486"/>
                  <a:pt x="258" y="486"/>
                  <a:pt x="258" y="486"/>
                </a:cubicBezTo>
                <a:cubicBezTo>
                  <a:pt x="287" y="491"/>
                  <a:pt x="287" y="491"/>
                  <a:pt x="287" y="491"/>
                </a:cubicBezTo>
                <a:cubicBezTo>
                  <a:pt x="299" y="493"/>
                  <a:pt x="310" y="500"/>
                  <a:pt x="316" y="510"/>
                </a:cubicBezTo>
                <a:cubicBezTo>
                  <a:pt x="323" y="519"/>
                  <a:pt x="325" y="531"/>
                  <a:pt x="323" y="543"/>
                </a:cubicBezTo>
                <a:cubicBezTo>
                  <a:pt x="298" y="677"/>
                  <a:pt x="298" y="677"/>
                  <a:pt x="298" y="677"/>
                </a:cubicBezTo>
                <a:cubicBezTo>
                  <a:pt x="298" y="679"/>
                  <a:pt x="296" y="679"/>
                  <a:pt x="296" y="681"/>
                </a:cubicBezTo>
                <a:cubicBezTo>
                  <a:pt x="327" y="638"/>
                  <a:pt x="327" y="638"/>
                  <a:pt x="327" y="638"/>
                </a:cubicBezTo>
                <a:cubicBezTo>
                  <a:pt x="330" y="635"/>
                  <a:pt x="332" y="628"/>
                  <a:pt x="334" y="623"/>
                </a:cubicBezTo>
                <a:cubicBezTo>
                  <a:pt x="334" y="619"/>
                  <a:pt x="334" y="619"/>
                  <a:pt x="334" y="619"/>
                </a:cubicBezTo>
                <a:cubicBezTo>
                  <a:pt x="352" y="520"/>
                  <a:pt x="352" y="520"/>
                  <a:pt x="352" y="520"/>
                </a:cubicBezTo>
                <a:cubicBezTo>
                  <a:pt x="460" y="776"/>
                  <a:pt x="460" y="776"/>
                  <a:pt x="460" y="776"/>
                </a:cubicBezTo>
                <a:cubicBezTo>
                  <a:pt x="469" y="797"/>
                  <a:pt x="491" y="807"/>
                  <a:pt x="511" y="798"/>
                </a:cubicBezTo>
                <a:cubicBezTo>
                  <a:pt x="532" y="791"/>
                  <a:pt x="544" y="768"/>
                  <a:pt x="535" y="747"/>
                </a:cubicBezTo>
                <a:cubicBezTo>
                  <a:pt x="412" y="403"/>
                  <a:pt x="412" y="403"/>
                  <a:pt x="412" y="403"/>
                </a:cubicBezTo>
                <a:cubicBezTo>
                  <a:pt x="429" y="340"/>
                  <a:pt x="429" y="340"/>
                  <a:pt x="429" y="340"/>
                </a:cubicBezTo>
                <a:cubicBezTo>
                  <a:pt x="465" y="399"/>
                  <a:pt x="465" y="399"/>
                  <a:pt x="465" y="399"/>
                </a:cubicBezTo>
                <a:cubicBezTo>
                  <a:pt x="467" y="401"/>
                  <a:pt x="467" y="401"/>
                  <a:pt x="467" y="401"/>
                </a:cubicBezTo>
                <a:cubicBezTo>
                  <a:pt x="469" y="403"/>
                  <a:pt x="470" y="406"/>
                  <a:pt x="472" y="408"/>
                </a:cubicBezTo>
                <a:cubicBezTo>
                  <a:pt x="569" y="490"/>
                  <a:pt x="569" y="490"/>
                  <a:pt x="569" y="490"/>
                </a:cubicBezTo>
                <a:cubicBezTo>
                  <a:pt x="583" y="502"/>
                  <a:pt x="605" y="502"/>
                  <a:pt x="617" y="488"/>
                </a:cubicBezTo>
                <a:cubicBezTo>
                  <a:pt x="631" y="474"/>
                  <a:pt x="631" y="452"/>
                  <a:pt x="617" y="438"/>
                </a:cubicBezTo>
                <a:close/>
                <a:moveTo>
                  <a:pt x="217" y="490"/>
                </a:moveTo>
                <a:cubicBezTo>
                  <a:pt x="137" y="474"/>
                  <a:pt x="137" y="474"/>
                  <a:pt x="137" y="474"/>
                </a:cubicBezTo>
                <a:cubicBezTo>
                  <a:pt x="140" y="459"/>
                  <a:pt x="140" y="459"/>
                  <a:pt x="140" y="459"/>
                </a:cubicBezTo>
                <a:cubicBezTo>
                  <a:pt x="140" y="456"/>
                  <a:pt x="142" y="454"/>
                  <a:pt x="144" y="452"/>
                </a:cubicBezTo>
                <a:cubicBezTo>
                  <a:pt x="144" y="452"/>
                  <a:pt x="146" y="452"/>
                  <a:pt x="147" y="452"/>
                </a:cubicBezTo>
                <a:cubicBezTo>
                  <a:pt x="149" y="452"/>
                  <a:pt x="152" y="454"/>
                  <a:pt x="156" y="454"/>
                </a:cubicBezTo>
                <a:cubicBezTo>
                  <a:pt x="158" y="454"/>
                  <a:pt x="159" y="456"/>
                  <a:pt x="163" y="456"/>
                </a:cubicBezTo>
                <a:cubicBezTo>
                  <a:pt x="164" y="459"/>
                  <a:pt x="166" y="461"/>
                  <a:pt x="168" y="464"/>
                </a:cubicBezTo>
                <a:cubicBezTo>
                  <a:pt x="173" y="467"/>
                  <a:pt x="178" y="471"/>
                  <a:pt x="185" y="473"/>
                </a:cubicBezTo>
                <a:cubicBezTo>
                  <a:pt x="193" y="474"/>
                  <a:pt x="202" y="474"/>
                  <a:pt x="209" y="469"/>
                </a:cubicBezTo>
                <a:cubicBezTo>
                  <a:pt x="212" y="467"/>
                  <a:pt x="214" y="467"/>
                  <a:pt x="216" y="466"/>
                </a:cubicBezTo>
                <a:cubicBezTo>
                  <a:pt x="217" y="466"/>
                  <a:pt x="217" y="466"/>
                  <a:pt x="219" y="467"/>
                </a:cubicBezTo>
                <a:cubicBezTo>
                  <a:pt x="219" y="469"/>
                  <a:pt x="221" y="471"/>
                  <a:pt x="219" y="473"/>
                </a:cubicBezTo>
                <a:cubicBezTo>
                  <a:pt x="217" y="490"/>
                  <a:pt x="217" y="490"/>
                  <a:pt x="217" y="490"/>
                </a:cubicBezTo>
                <a:cubicBezTo>
                  <a:pt x="217" y="490"/>
                  <a:pt x="217" y="490"/>
                  <a:pt x="217" y="490"/>
                </a:cubicBezTo>
                <a:close/>
                <a:moveTo>
                  <a:pt x="228" y="619"/>
                </a:moveTo>
                <a:cubicBezTo>
                  <a:pt x="229" y="619"/>
                  <a:pt x="229" y="619"/>
                  <a:pt x="229" y="619"/>
                </a:cubicBezTo>
                <a:cubicBezTo>
                  <a:pt x="231" y="619"/>
                  <a:pt x="231" y="619"/>
                  <a:pt x="231" y="619"/>
                </a:cubicBezTo>
                <a:cubicBezTo>
                  <a:pt x="233" y="619"/>
                  <a:pt x="234" y="618"/>
                  <a:pt x="234" y="616"/>
                </a:cubicBezTo>
                <a:cubicBezTo>
                  <a:pt x="234" y="614"/>
                  <a:pt x="234" y="614"/>
                  <a:pt x="234" y="614"/>
                </a:cubicBezTo>
                <a:cubicBezTo>
                  <a:pt x="236" y="609"/>
                  <a:pt x="236" y="609"/>
                  <a:pt x="236" y="609"/>
                </a:cubicBezTo>
                <a:cubicBezTo>
                  <a:pt x="240" y="592"/>
                  <a:pt x="240" y="592"/>
                  <a:pt x="240" y="592"/>
                </a:cubicBezTo>
                <a:cubicBezTo>
                  <a:pt x="240" y="587"/>
                  <a:pt x="240" y="587"/>
                  <a:pt x="240" y="587"/>
                </a:cubicBezTo>
                <a:cubicBezTo>
                  <a:pt x="241" y="583"/>
                  <a:pt x="238" y="580"/>
                  <a:pt x="236" y="580"/>
                </a:cubicBezTo>
                <a:cubicBezTo>
                  <a:pt x="217" y="577"/>
                  <a:pt x="217" y="577"/>
                  <a:pt x="217" y="577"/>
                </a:cubicBezTo>
                <a:cubicBezTo>
                  <a:pt x="217" y="577"/>
                  <a:pt x="217" y="577"/>
                  <a:pt x="217" y="577"/>
                </a:cubicBezTo>
                <a:cubicBezTo>
                  <a:pt x="214" y="577"/>
                  <a:pt x="212" y="578"/>
                  <a:pt x="212" y="582"/>
                </a:cubicBezTo>
                <a:cubicBezTo>
                  <a:pt x="211" y="587"/>
                  <a:pt x="211" y="587"/>
                  <a:pt x="211" y="587"/>
                </a:cubicBezTo>
                <a:cubicBezTo>
                  <a:pt x="207" y="604"/>
                  <a:pt x="207" y="604"/>
                  <a:pt x="207" y="604"/>
                </a:cubicBezTo>
                <a:cubicBezTo>
                  <a:pt x="205" y="611"/>
                  <a:pt x="205" y="611"/>
                  <a:pt x="205" y="611"/>
                </a:cubicBezTo>
                <a:cubicBezTo>
                  <a:pt x="205" y="612"/>
                  <a:pt x="207" y="616"/>
                  <a:pt x="211" y="616"/>
                </a:cubicBezTo>
                <a:cubicBezTo>
                  <a:pt x="228" y="619"/>
                  <a:pt x="228" y="619"/>
                  <a:pt x="228" y="619"/>
                </a:cubicBezTo>
                <a:cubicBezTo>
                  <a:pt x="228" y="619"/>
                  <a:pt x="228" y="619"/>
                  <a:pt x="228" y="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578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0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14338" y="446038"/>
            <a:ext cx="8330184" cy="333425"/>
          </a:xfrm>
        </p:spPr>
        <p:txBody>
          <a:bodyPr/>
          <a:lstStyle/>
          <a:p>
            <a:r>
              <a:rPr lang="en-GB" dirty="0" smtClean="0"/>
              <a:t>Low-Income Housing, India</a:t>
            </a:r>
            <a:endParaRPr lang="nl-NL" dirty="0"/>
          </a:p>
        </p:txBody>
      </p:sp>
      <p:sp>
        <p:nvSpPr>
          <p:cNvPr id="41" name="Rectangle 40"/>
          <p:cNvSpPr/>
          <p:nvPr/>
        </p:nvSpPr>
        <p:spPr>
          <a:xfrm>
            <a:off x="647064" y="4793772"/>
            <a:ext cx="7849871" cy="952500"/>
          </a:xfrm>
          <a:prstGeom prst="rect">
            <a:avLst/>
          </a:prstGeom>
          <a:gradFill>
            <a:gsLst>
              <a:gs pos="0">
                <a:srgbClr val="B4B4B4">
                  <a:alpha val="40000"/>
                </a:srgbClr>
              </a:gs>
              <a:gs pos="100000">
                <a:sysClr val="window" lastClr="FFFFFF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0114" y="751115"/>
            <a:ext cx="5747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spcBef>
                <a:spcPts val="600"/>
              </a:spcBef>
              <a:defRPr sz="1400" b="1" i="1"/>
            </a:lvl1pPr>
          </a:lstStyle>
          <a:p>
            <a:r>
              <a:rPr lang="en-US" dirty="0"/>
              <a:t>Bringing market-based solutions to </a:t>
            </a:r>
            <a:r>
              <a:rPr lang="en-US" dirty="0" smtClean="0"/>
              <a:t>base-of-the-pyramid needs </a:t>
            </a:r>
            <a:endParaRPr lang="en-US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334562" y="1307824"/>
            <a:ext cx="8580838" cy="2883176"/>
            <a:chOff x="334562" y="1307824"/>
            <a:chExt cx="8580838" cy="2883176"/>
          </a:xfrm>
        </p:grpSpPr>
        <p:sp>
          <p:nvSpPr>
            <p:cNvPr id="55" name="Rectangle 54"/>
            <p:cNvSpPr/>
            <p:nvPr/>
          </p:nvSpPr>
          <p:spPr bwMode="auto">
            <a:xfrm>
              <a:off x="334562" y="1307825"/>
              <a:ext cx="2141739" cy="2858824"/>
            </a:xfrm>
            <a:prstGeom prst="rect">
              <a:avLst/>
            </a:prstGeom>
            <a:solidFill>
              <a:srgbClr val="92D400">
                <a:alpha val="27059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200"/>
                </a:spcBef>
                <a:spcAft>
                  <a:spcPts val="200"/>
                </a:spcAft>
                <a:defRPr/>
              </a:pPr>
              <a:endParaRPr lang="en-US" sz="9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334562" y="1357402"/>
              <a:ext cx="2141739" cy="55328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US" sz="1200" b="1" kern="0" dirty="0">
                  <a:solidFill>
                    <a:srgbClr val="FFFFFF"/>
                  </a:solidFill>
                </a:rPr>
                <a:t>Low-income </a:t>
              </a:r>
              <a:r>
                <a:rPr lang="en-US" sz="1200" b="1" kern="0" dirty="0" smtClean="0">
                  <a:solidFill>
                    <a:srgbClr val="FFFFFF"/>
                  </a:solidFill>
                </a:rPr>
                <a:t/>
              </a:r>
              <a:br>
                <a:rPr lang="en-US" sz="1200" b="1" kern="0" dirty="0" smtClean="0">
                  <a:solidFill>
                    <a:srgbClr val="FFFFFF"/>
                  </a:solidFill>
                </a:rPr>
              </a:br>
              <a:r>
                <a:rPr lang="en-US" sz="1200" b="1" kern="0" dirty="0" smtClean="0">
                  <a:solidFill>
                    <a:srgbClr val="FFFFFF"/>
                  </a:solidFill>
                </a:rPr>
                <a:t>Households</a:t>
              </a:r>
              <a:endParaRPr lang="en-US" sz="12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52" name="AutoShape 4"/>
            <p:cNvSpPr>
              <a:spLocks noChangeArrowheads="1"/>
            </p:cNvSpPr>
            <p:nvPr/>
          </p:nvSpPr>
          <p:spPr bwMode="gray">
            <a:xfrm>
              <a:off x="344478" y="1935362"/>
              <a:ext cx="2147688" cy="1866404"/>
            </a:xfrm>
            <a:prstGeom prst="homePlate">
              <a:avLst>
                <a:gd name="adj" fmla="val 0"/>
              </a:avLst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90000" tIns="90000" rIns="90000" bIns="90000"/>
            <a:lstStyle/>
            <a:p>
              <a:pPr marL="173038" indent="-171450">
                <a:spcBef>
                  <a:spcPts val="200"/>
                </a:spcBef>
                <a:spcAft>
                  <a:spcPts val="200"/>
                </a:spcAft>
                <a:buClr>
                  <a:srgbClr val="3C8A2E"/>
                </a:buClr>
                <a:buFont typeface="Arial" pitchFamily="34" charset="0"/>
                <a:buChar char="•"/>
                <a:defRPr/>
              </a:pPr>
              <a:r>
                <a:rPr lang="en-US" sz="1200" kern="0" dirty="0" smtClean="0">
                  <a:solidFill>
                    <a:srgbClr val="3C8A2E"/>
                  </a:solidFill>
                </a:rPr>
                <a:t>Monthly </a:t>
              </a:r>
              <a:r>
                <a:rPr lang="en-US" sz="1200" kern="0" dirty="0">
                  <a:solidFill>
                    <a:srgbClr val="3C8A2E"/>
                  </a:solidFill>
                </a:rPr>
                <a:t>household income </a:t>
              </a:r>
              <a:r>
                <a:rPr lang="en-US" sz="1200" kern="0" dirty="0" smtClean="0">
                  <a:solidFill>
                    <a:srgbClr val="3C8A2E"/>
                  </a:solidFill>
                </a:rPr>
                <a:t>US$280-340</a:t>
              </a:r>
              <a:endParaRPr lang="en-US" sz="1200" kern="0" dirty="0">
                <a:solidFill>
                  <a:srgbClr val="3C8A2E"/>
                </a:solidFill>
              </a:endParaRPr>
            </a:p>
            <a:p>
              <a:pPr marL="173038" indent="-171450">
                <a:spcBef>
                  <a:spcPts val="200"/>
                </a:spcBef>
                <a:spcAft>
                  <a:spcPts val="200"/>
                </a:spcAft>
                <a:buClr>
                  <a:srgbClr val="3C8A2E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3C8A2E"/>
                  </a:solidFill>
                </a:rPr>
                <a:t>Most live in poorly constructed housing with subpar sanitary conditions</a:t>
              </a:r>
            </a:p>
            <a:p>
              <a:pPr marL="173038" indent="-171450">
                <a:spcBef>
                  <a:spcPts val="200"/>
                </a:spcBef>
                <a:spcAft>
                  <a:spcPts val="200"/>
                </a:spcAft>
                <a:buClr>
                  <a:srgbClr val="3C8A2E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3C8A2E"/>
                  </a:solidFill>
                </a:rPr>
                <a:t>Able to afford 35% of income on rent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34562" y="4133490"/>
              <a:ext cx="2141739" cy="57510"/>
            </a:xfrm>
            <a:prstGeom prst="rect">
              <a:avLst/>
            </a:prstGeom>
            <a:solidFill>
              <a:srgbClr val="3C8A2E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200"/>
                </a:spcBef>
                <a:spcAft>
                  <a:spcPts val="200"/>
                </a:spcAft>
                <a:defRPr/>
              </a:pPr>
              <a:endParaRPr lang="en-US" sz="9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833154" y="4133490"/>
              <a:ext cx="2066382" cy="57510"/>
            </a:xfrm>
            <a:prstGeom prst="rect">
              <a:avLst/>
            </a:prstGeom>
            <a:solidFill>
              <a:srgbClr val="28AADA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200"/>
                </a:spcBef>
                <a:spcAft>
                  <a:spcPts val="200"/>
                </a:spcAft>
                <a:defRPr/>
              </a:pPr>
              <a:endParaRPr lang="en-US" sz="9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833154" y="1307824"/>
              <a:ext cx="2066382" cy="2862072"/>
            </a:xfrm>
            <a:prstGeom prst="rect">
              <a:avLst/>
            </a:prstGeom>
            <a:solidFill>
              <a:srgbClr val="72C7E7">
                <a:alpha val="38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defRPr/>
              </a:pPr>
              <a:endParaRPr lang="en-US" sz="1200" kern="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6833154" y="1357400"/>
              <a:ext cx="2066382" cy="553283"/>
            </a:xfrm>
            <a:prstGeom prst="rect">
              <a:avLst/>
            </a:prstGeom>
            <a:solidFill>
              <a:srgbClr val="28AADA"/>
            </a:solidFill>
            <a:ln>
              <a:noFill/>
            </a:ln>
            <a:extLst/>
          </p:spPr>
          <p:txBody>
            <a:bodyPr anchor="ctr"/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US" sz="1200" b="1" kern="0" dirty="0" smtClean="0">
                  <a:solidFill>
                    <a:srgbClr val="FFFFFF"/>
                  </a:solidFill>
                </a:rPr>
                <a:t>Mortgage</a:t>
              </a:r>
              <a:br>
                <a:rPr lang="en-US" sz="1200" b="1" kern="0" dirty="0" smtClean="0">
                  <a:solidFill>
                    <a:srgbClr val="FFFFFF"/>
                  </a:solidFill>
                </a:rPr>
              </a:br>
              <a:r>
                <a:rPr lang="en-US" sz="1200" b="1" kern="0" dirty="0" smtClean="0">
                  <a:solidFill>
                    <a:srgbClr val="FFFFFF"/>
                  </a:solidFill>
                </a:rPr>
                <a:t> </a:t>
              </a:r>
              <a:r>
                <a:rPr lang="en-US" sz="1200" b="1" kern="0" dirty="0">
                  <a:solidFill>
                    <a:srgbClr val="FFFFFF"/>
                  </a:solidFill>
                </a:rPr>
                <a:t>Finance Firms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744958" y="4133490"/>
              <a:ext cx="2090179" cy="57510"/>
            </a:xfrm>
            <a:prstGeom prst="rect">
              <a:avLst/>
            </a:prstGeom>
            <a:solidFill>
              <a:srgbClr val="92D4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200"/>
                </a:spcBef>
                <a:spcAft>
                  <a:spcPts val="200"/>
                </a:spcAft>
                <a:defRPr/>
              </a:pPr>
              <a:endParaRPr lang="en-US" sz="9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744958" y="1307824"/>
              <a:ext cx="2090179" cy="2862072"/>
            </a:xfrm>
            <a:prstGeom prst="rect">
              <a:avLst/>
            </a:prstGeom>
            <a:solidFill>
              <a:srgbClr val="92D400">
                <a:alpha val="27059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200"/>
                </a:spcBef>
                <a:spcAft>
                  <a:spcPts val="200"/>
                </a:spcAft>
                <a:defRPr/>
              </a:pPr>
              <a:endParaRPr lang="en-US" sz="900" b="0" kern="0" dirty="0">
                <a:solidFill>
                  <a:srgbClr val="FFFFFF"/>
                </a:solidFill>
              </a:endParaRP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4744958" y="1357402"/>
              <a:ext cx="2090179" cy="553283"/>
            </a:xfrm>
            <a:prstGeom prst="rect">
              <a:avLst/>
            </a:prstGeom>
            <a:solidFill>
              <a:srgbClr val="81B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fontAlgn="auto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US" sz="1200" b="1" kern="0" dirty="0" smtClean="0">
                  <a:solidFill>
                    <a:srgbClr val="FFFFFF"/>
                  </a:solidFill>
                </a:rPr>
                <a:t>Private</a:t>
              </a:r>
              <a:br>
                <a:rPr lang="en-US" sz="1200" b="1" kern="0" dirty="0" smtClean="0">
                  <a:solidFill>
                    <a:srgbClr val="FFFFFF"/>
                  </a:solidFill>
                </a:rPr>
              </a:br>
              <a:r>
                <a:rPr lang="en-US" sz="1200" b="1" kern="0" dirty="0" smtClean="0">
                  <a:solidFill>
                    <a:srgbClr val="FFFFFF"/>
                  </a:solidFill>
                </a:rPr>
                <a:t>Developers</a:t>
              </a:r>
              <a:endParaRPr lang="en-US" sz="12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76301" y="1307824"/>
              <a:ext cx="2268657" cy="2862072"/>
            </a:xfrm>
            <a:prstGeom prst="rect">
              <a:avLst/>
            </a:prstGeom>
            <a:solidFill>
              <a:srgbClr val="AADDF1">
                <a:alpha val="38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defRPr/>
              </a:pPr>
              <a:endParaRPr lang="en-US" kern="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2476301" y="1357402"/>
              <a:ext cx="2268657" cy="553283"/>
            </a:xfrm>
            <a:prstGeom prst="rect">
              <a:avLst/>
            </a:prstGeom>
            <a:solidFill>
              <a:srgbClr val="002776"/>
            </a:solidFill>
            <a:ln>
              <a:noFill/>
            </a:ln>
            <a:extLst/>
          </p:spPr>
          <p:txBody>
            <a:bodyPr anchor="ctr"/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US" sz="1200" b="1" kern="0" dirty="0">
                  <a:solidFill>
                    <a:srgbClr val="FFFFFF"/>
                  </a:solidFill>
                </a:rPr>
                <a:t>Government</a:t>
              </a:r>
            </a:p>
          </p:txBody>
        </p:sp>
        <p:sp>
          <p:nvSpPr>
            <p:cNvPr id="51" name="AutoShape 4"/>
            <p:cNvSpPr>
              <a:spLocks noChangeArrowheads="1"/>
            </p:cNvSpPr>
            <p:nvPr/>
          </p:nvSpPr>
          <p:spPr bwMode="gray">
            <a:xfrm>
              <a:off x="6843069" y="1936390"/>
              <a:ext cx="2072331" cy="735756"/>
            </a:xfrm>
            <a:prstGeom prst="homePlate">
              <a:avLst>
                <a:gd name="adj" fmla="val 0"/>
              </a:avLst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90000" tIns="90000" rIns="90000" bIns="90000">
              <a:spAutoFit/>
            </a:bodyPr>
            <a:lstStyle/>
            <a:p>
              <a:pPr marL="173038" indent="-171450">
                <a:spcBef>
                  <a:spcPts val="200"/>
                </a:spcBef>
                <a:spcAft>
                  <a:spcPts val="200"/>
                </a:spcAft>
                <a:buClr>
                  <a:srgbClr val="002776"/>
                </a:buClr>
                <a:buFont typeface="Arial" pitchFamily="34" charset="0"/>
                <a:buChar char="•"/>
                <a:defRPr/>
              </a:pPr>
              <a:r>
                <a:rPr lang="en-US" sz="1200" kern="0" dirty="0" smtClean="0">
                  <a:solidFill>
                    <a:srgbClr val="002776"/>
                  </a:solidFill>
                </a:rPr>
                <a:t>Views </a:t>
              </a:r>
              <a:r>
                <a:rPr lang="en-US" sz="1200" kern="0" dirty="0">
                  <a:solidFill>
                    <a:srgbClr val="002776"/>
                  </a:solidFill>
                </a:rPr>
                <a:t>the low-income segment as “risky” and “high </a:t>
              </a:r>
              <a:r>
                <a:rPr lang="en-US" sz="1200" kern="0" dirty="0" smtClean="0">
                  <a:solidFill>
                    <a:srgbClr val="002776"/>
                  </a:solidFill>
                </a:rPr>
                <a:t>cost” to </a:t>
              </a:r>
              <a:r>
                <a:rPr lang="en-US" sz="1200" kern="0" dirty="0">
                  <a:solidFill>
                    <a:srgbClr val="002776"/>
                  </a:solidFill>
                </a:rPr>
                <a:t>serve</a:t>
              </a:r>
            </a:p>
          </p:txBody>
        </p:sp>
        <p:sp>
          <p:nvSpPr>
            <p:cNvPr id="58" name="AutoShape 4"/>
            <p:cNvSpPr>
              <a:spLocks noChangeArrowheads="1"/>
            </p:cNvSpPr>
            <p:nvPr/>
          </p:nvSpPr>
          <p:spPr bwMode="gray">
            <a:xfrm>
              <a:off x="2486217" y="1936390"/>
              <a:ext cx="2276589" cy="1865376"/>
            </a:xfrm>
            <a:prstGeom prst="homePlate">
              <a:avLst>
                <a:gd name="adj" fmla="val 0"/>
              </a:avLst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90000" tIns="90000" rIns="90000" bIns="90000"/>
            <a:lstStyle/>
            <a:p>
              <a:pPr marL="173038" indent="-171450">
                <a:spcBef>
                  <a:spcPts val="200"/>
                </a:spcBef>
                <a:spcAft>
                  <a:spcPts val="200"/>
                </a:spcAft>
                <a:buClr>
                  <a:srgbClr val="002776"/>
                </a:buClr>
                <a:buFont typeface="Arial" pitchFamily="34" charset="0"/>
                <a:buChar char="•"/>
                <a:defRPr/>
              </a:pPr>
              <a:r>
                <a:rPr lang="en-US" sz="1200" kern="0" dirty="0" smtClean="0">
                  <a:solidFill>
                    <a:srgbClr val="002776"/>
                  </a:solidFill>
                </a:rPr>
                <a:t>Recognizes </a:t>
              </a:r>
              <a:r>
                <a:rPr lang="en-US" sz="1200" kern="0" dirty="0">
                  <a:solidFill>
                    <a:srgbClr val="002776"/>
                  </a:solidFill>
                </a:rPr>
                <a:t>housing </a:t>
              </a:r>
              <a:r>
                <a:rPr lang="en-US" sz="1200" kern="0" dirty="0" smtClean="0">
                  <a:solidFill>
                    <a:srgbClr val="002776"/>
                  </a:solidFill>
                </a:rPr>
                <a:t>problem, </a:t>
              </a:r>
              <a:r>
                <a:rPr lang="en-US" sz="1200" kern="0" dirty="0">
                  <a:solidFill>
                    <a:srgbClr val="002776"/>
                  </a:solidFill>
                </a:rPr>
                <a:t>but hands are tied with equally pressing issues in other sectors</a:t>
              </a:r>
            </a:p>
            <a:p>
              <a:pPr marL="173038" indent="-171450">
                <a:spcBef>
                  <a:spcPts val="200"/>
                </a:spcBef>
                <a:spcAft>
                  <a:spcPts val="200"/>
                </a:spcAft>
                <a:buClr>
                  <a:srgbClr val="002776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002776"/>
                  </a:solidFill>
                </a:rPr>
                <a:t>Insufficient resources to properly address issue</a:t>
              </a:r>
            </a:p>
          </p:txBody>
        </p:sp>
        <p:sp>
          <p:nvSpPr>
            <p:cNvPr id="59" name="AutoShape 4"/>
            <p:cNvSpPr>
              <a:spLocks noChangeArrowheads="1"/>
            </p:cNvSpPr>
            <p:nvPr/>
          </p:nvSpPr>
          <p:spPr bwMode="gray">
            <a:xfrm>
              <a:off x="4748924" y="1936390"/>
              <a:ext cx="2102077" cy="1525715"/>
            </a:xfrm>
            <a:prstGeom prst="homePlate">
              <a:avLst>
                <a:gd name="adj" fmla="val 0"/>
              </a:avLst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90000" tIns="90000" rIns="90000" bIns="90000">
              <a:spAutoFit/>
            </a:bodyPr>
            <a:lstStyle/>
            <a:p>
              <a:pPr marL="173038" indent="-171450">
                <a:spcBef>
                  <a:spcPts val="200"/>
                </a:spcBef>
                <a:spcAft>
                  <a:spcPts val="200"/>
                </a:spcAft>
                <a:buClr>
                  <a:srgbClr val="3C8A2E"/>
                </a:buClr>
                <a:buFont typeface="Arial" pitchFamily="34" charset="0"/>
                <a:buChar char="•"/>
                <a:defRPr/>
              </a:pPr>
              <a:r>
                <a:rPr lang="en-US" sz="1200" kern="0" dirty="0" smtClean="0">
                  <a:solidFill>
                    <a:srgbClr val="3C8A2E"/>
                  </a:solidFill>
                </a:rPr>
                <a:t>Cannot </a:t>
              </a:r>
              <a:r>
                <a:rPr lang="en-US" sz="1200" kern="0" dirty="0">
                  <a:solidFill>
                    <a:srgbClr val="3C8A2E"/>
                  </a:solidFill>
                </a:rPr>
                <a:t>see opportunity to serve </a:t>
              </a:r>
              <a:r>
                <a:rPr lang="en-US" sz="1200" kern="0" dirty="0" smtClean="0">
                  <a:solidFill>
                    <a:srgbClr val="3C8A2E"/>
                  </a:solidFill>
                </a:rPr>
                <a:t>low-income </a:t>
              </a:r>
              <a:r>
                <a:rPr lang="en-US" sz="1200" kern="0" dirty="0">
                  <a:solidFill>
                    <a:srgbClr val="3C8A2E"/>
                  </a:solidFill>
                </a:rPr>
                <a:t>consumers without impacting profitability</a:t>
              </a:r>
            </a:p>
            <a:p>
              <a:pPr marL="173038" indent="-171450">
                <a:spcBef>
                  <a:spcPts val="200"/>
                </a:spcBef>
                <a:spcAft>
                  <a:spcPts val="200"/>
                </a:spcAft>
                <a:buClr>
                  <a:srgbClr val="3C8A2E"/>
                </a:buClr>
                <a:buFont typeface="Arial" pitchFamily="34" charset="0"/>
                <a:buChar char="•"/>
                <a:defRPr/>
              </a:pPr>
              <a:r>
                <a:rPr lang="en-US" sz="1200" kern="0" dirty="0">
                  <a:solidFill>
                    <a:srgbClr val="3C8A2E"/>
                  </a:solidFill>
                </a:rPr>
                <a:t>“There are more attractive segments to serve</a:t>
              </a:r>
              <a:r>
                <a:rPr lang="en-US" sz="1200" kern="0" dirty="0" smtClean="0">
                  <a:solidFill>
                    <a:srgbClr val="3C8A2E"/>
                  </a:solidFill>
                </a:rPr>
                <a:t>”</a:t>
              </a:r>
              <a:endParaRPr lang="en-US" sz="1200" kern="0" dirty="0">
                <a:solidFill>
                  <a:srgbClr val="3C8A2E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914400" y="3536590"/>
              <a:ext cx="852768" cy="464344"/>
              <a:chOff x="704850" y="3498056"/>
              <a:chExt cx="852768" cy="464344"/>
            </a:xfrm>
          </p:grpSpPr>
          <p:sp>
            <p:nvSpPr>
              <p:cNvPr id="74" name="Freeform 5"/>
              <p:cNvSpPr>
                <a:spLocks noChangeAspect="1" noEditPoints="1"/>
              </p:cNvSpPr>
              <p:nvPr/>
            </p:nvSpPr>
            <p:spPr bwMode="auto">
              <a:xfrm>
                <a:off x="1066800" y="3498056"/>
                <a:ext cx="490818" cy="457200"/>
              </a:xfrm>
              <a:custGeom>
                <a:avLst/>
                <a:gdLst/>
                <a:ahLst/>
                <a:cxnLst>
                  <a:cxn ang="0">
                    <a:pos x="45" y="8"/>
                  </a:cxn>
                  <a:cxn ang="0">
                    <a:pos x="30" y="8"/>
                  </a:cxn>
                  <a:cxn ang="0">
                    <a:pos x="63" y="18"/>
                  </a:cxn>
                  <a:cxn ang="0">
                    <a:pos x="63" y="3"/>
                  </a:cxn>
                  <a:cxn ang="0">
                    <a:pos x="63" y="18"/>
                  </a:cxn>
                  <a:cxn ang="0">
                    <a:pos x="19" y="16"/>
                  </a:cxn>
                  <a:cxn ang="0">
                    <a:pos x="7" y="16"/>
                  </a:cxn>
                  <a:cxn ang="0">
                    <a:pos x="88" y="21"/>
                  </a:cxn>
                  <a:cxn ang="0">
                    <a:pos x="88" y="8"/>
                  </a:cxn>
                  <a:cxn ang="0">
                    <a:pos x="88" y="21"/>
                  </a:cxn>
                  <a:cxn ang="0">
                    <a:pos x="81" y="24"/>
                  </a:cxn>
                  <a:cxn ang="0">
                    <a:pos x="71" y="21"/>
                  </a:cxn>
                  <a:cxn ang="0">
                    <a:pos x="51" y="23"/>
                  </a:cxn>
                  <a:cxn ang="0">
                    <a:pos x="30" y="20"/>
                  </a:cxn>
                  <a:cxn ang="0">
                    <a:pos x="18" y="26"/>
                  </a:cxn>
                  <a:cxn ang="0">
                    <a:pos x="0" y="34"/>
                  </a:cxn>
                  <a:cxn ang="0">
                    <a:pos x="2" y="56"/>
                  </a:cxn>
                  <a:cxn ang="0">
                    <a:pos x="4" y="32"/>
                  </a:cxn>
                  <a:cxn ang="0">
                    <a:pos x="7" y="83"/>
                  </a:cxn>
                  <a:cxn ang="0">
                    <a:pos x="15" y="88"/>
                  </a:cxn>
                  <a:cxn ang="0">
                    <a:pos x="19" y="32"/>
                  </a:cxn>
                  <a:cxn ang="0">
                    <a:pos x="22" y="54"/>
                  </a:cxn>
                  <a:cxn ang="0">
                    <a:pos x="27" y="53"/>
                  </a:cxn>
                  <a:cxn ang="0">
                    <a:pos x="30" y="29"/>
                  </a:cxn>
                  <a:cxn ang="0">
                    <a:pos x="35" y="95"/>
                  </a:cxn>
                  <a:cxn ang="0">
                    <a:pos x="46" y="87"/>
                  </a:cxn>
                  <a:cxn ang="0">
                    <a:pos x="48" y="29"/>
                  </a:cxn>
                  <a:cxn ang="0">
                    <a:pos x="51" y="56"/>
                  </a:cxn>
                  <a:cxn ang="0">
                    <a:pos x="53" y="30"/>
                  </a:cxn>
                  <a:cxn ang="0">
                    <a:pos x="55" y="87"/>
                  </a:cxn>
                  <a:cxn ang="0">
                    <a:pos x="67" y="94"/>
                  </a:cxn>
                  <a:cxn ang="0">
                    <a:pos x="72" y="30"/>
                  </a:cxn>
                  <a:cxn ang="0">
                    <a:pos x="75" y="53"/>
                  </a:cxn>
                  <a:cxn ang="0">
                    <a:pos x="79" y="54"/>
                  </a:cxn>
                  <a:cxn ang="0">
                    <a:pos x="82" y="32"/>
                  </a:cxn>
                  <a:cxn ang="0">
                    <a:pos x="85" y="86"/>
                  </a:cxn>
                  <a:cxn ang="0">
                    <a:pos x="94" y="79"/>
                  </a:cxn>
                  <a:cxn ang="0">
                    <a:pos x="97" y="32"/>
                  </a:cxn>
                  <a:cxn ang="0">
                    <a:pos x="99" y="56"/>
                  </a:cxn>
                  <a:cxn ang="0">
                    <a:pos x="102" y="33"/>
                  </a:cxn>
                </a:cxnLst>
                <a:rect l="0" t="0" r="r" b="b"/>
                <a:pathLst>
                  <a:path w="102" h="95">
                    <a:moveTo>
                      <a:pt x="37" y="16"/>
                    </a:moveTo>
                    <a:cubicBezTo>
                      <a:pt x="41" y="16"/>
                      <a:pt x="45" y="12"/>
                      <a:pt x="45" y="8"/>
                    </a:cubicBezTo>
                    <a:cubicBezTo>
                      <a:pt x="45" y="4"/>
                      <a:pt x="41" y="0"/>
                      <a:pt x="37" y="0"/>
                    </a:cubicBezTo>
                    <a:cubicBezTo>
                      <a:pt x="33" y="0"/>
                      <a:pt x="30" y="4"/>
                      <a:pt x="30" y="8"/>
                    </a:cubicBezTo>
                    <a:cubicBezTo>
                      <a:pt x="30" y="12"/>
                      <a:pt x="33" y="16"/>
                      <a:pt x="37" y="16"/>
                    </a:cubicBezTo>
                    <a:close/>
                    <a:moveTo>
                      <a:pt x="63" y="18"/>
                    </a:moveTo>
                    <a:cubicBezTo>
                      <a:pt x="68" y="18"/>
                      <a:pt x="71" y="14"/>
                      <a:pt x="71" y="10"/>
                    </a:cubicBezTo>
                    <a:cubicBezTo>
                      <a:pt x="71" y="6"/>
                      <a:pt x="68" y="3"/>
                      <a:pt x="63" y="3"/>
                    </a:cubicBezTo>
                    <a:cubicBezTo>
                      <a:pt x="59" y="3"/>
                      <a:pt x="56" y="6"/>
                      <a:pt x="56" y="10"/>
                    </a:cubicBezTo>
                    <a:cubicBezTo>
                      <a:pt x="56" y="14"/>
                      <a:pt x="59" y="18"/>
                      <a:pt x="63" y="18"/>
                    </a:cubicBezTo>
                    <a:close/>
                    <a:moveTo>
                      <a:pt x="13" y="23"/>
                    </a:moveTo>
                    <a:cubicBezTo>
                      <a:pt x="16" y="23"/>
                      <a:pt x="19" y="20"/>
                      <a:pt x="19" y="16"/>
                    </a:cubicBezTo>
                    <a:cubicBezTo>
                      <a:pt x="19" y="13"/>
                      <a:pt x="16" y="10"/>
                      <a:pt x="13" y="10"/>
                    </a:cubicBezTo>
                    <a:cubicBezTo>
                      <a:pt x="10" y="10"/>
                      <a:pt x="7" y="13"/>
                      <a:pt x="7" y="16"/>
                    </a:cubicBezTo>
                    <a:cubicBezTo>
                      <a:pt x="7" y="20"/>
                      <a:pt x="10" y="23"/>
                      <a:pt x="13" y="23"/>
                    </a:cubicBezTo>
                    <a:close/>
                    <a:moveTo>
                      <a:pt x="88" y="21"/>
                    </a:moveTo>
                    <a:cubicBezTo>
                      <a:pt x="91" y="21"/>
                      <a:pt x="94" y="18"/>
                      <a:pt x="94" y="15"/>
                    </a:cubicBezTo>
                    <a:cubicBezTo>
                      <a:pt x="94" y="11"/>
                      <a:pt x="91" y="8"/>
                      <a:pt x="88" y="8"/>
                    </a:cubicBezTo>
                    <a:cubicBezTo>
                      <a:pt x="84" y="8"/>
                      <a:pt x="81" y="11"/>
                      <a:pt x="81" y="15"/>
                    </a:cubicBezTo>
                    <a:cubicBezTo>
                      <a:pt x="81" y="18"/>
                      <a:pt x="84" y="21"/>
                      <a:pt x="88" y="21"/>
                    </a:cubicBezTo>
                    <a:close/>
                    <a:moveTo>
                      <a:pt x="95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0" y="24"/>
                      <a:pt x="79" y="24"/>
                      <a:pt x="78" y="25"/>
                    </a:cubicBezTo>
                    <a:cubicBezTo>
                      <a:pt x="76" y="22"/>
                      <a:pt x="74" y="21"/>
                      <a:pt x="71" y="21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4" y="21"/>
                      <a:pt x="52" y="21"/>
                      <a:pt x="51" y="23"/>
                    </a:cubicBezTo>
                    <a:cubicBezTo>
                      <a:pt x="49" y="21"/>
                      <a:pt x="47" y="20"/>
                      <a:pt x="45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27" y="20"/>
                      <a:pt x="24" y="23"/>
                      <a:pt x="23" y="26"/>
                    </a:cubicBezTo>
                    <a:cubicBezTo>
                      <a:pt x="22" y="26"/>
                      <a:pt x="19" y="26"/>
                      <a:pt x="18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3" y="26"/>
                      <a:pt x="0" y="29"/>
                      <a:pt x="0" y="3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5"/>
                      <a:pt x="0" y="56"/>
                      <a:pt x="2" y="56"/>
                    </a:cubicBezTo>
                    <a:cubicBezTo>
                      <a:pt x="4" y="56"/>
                      <a:pt x="4" y="55"/>
                      <a:pt x="4" y="53"/>
                    </a:cubicBezTo>
                    <a:cubicBezTo>
                      <a:pt x="4" y="51"/>
                      <a:pt x="4" y="32"/>
                      <a:pt x="4" y="32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2"/>
                      <a:pt x="7" y="80"/>
                      <a:pt x="7" y="83"/>
                    </a:cubicBezTo>
                    <a:cubicBezTo>
                      <a:pt x="7" y="88"/>
                      <a:pt x="10" y="88"/>
                      <a:pt x="12" y="88"/>
                    </a:cubicBezTo>
                    <a:cubicBezTo>
                      <a:pt x="15" y="88"/>
                      <a:pt x="15" y="88"/>
                      <a:pt x="15" y="88"/>
                    </a:cubicBezTo>
                    <a:cubicBezTo>
                      <a:pt x="17" y="88"/>
                      <a:pt x="19" y="88"/>
                      <a:pt x="19" y="82"/>
                    </a:cubicBezTo>
                    <a:cubicBezTo>
                      <a:pt x="19" y="79"/>
                      <a:pt x="19" y="32"/>
                      <a:pt x="19" y="32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6"/>
                      <a:pt x="23" y="56"/>
                      <a:pt x="25" y="56"/>
                    </a:cubicBezTo>
                    <a:cubicBezTo>
                      <a:pt x="26" y="56"/>
                      <a:pt x="27" y="55"/>
                      <a:pt x="27" y="53"/>
                    </a:cubicBezTo>
                    <a:cubicBezTo>
                      <a:pt x="27" y="52"/>
                      <a:pt x="27" y="29"/>
                      <a:pt x="27" y="29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30" y="29"/>
                      <a:pt x="29" y="84"/>
                      <a:pt x="30" y="88"/>
                    </a:cubicBezTo>
                    <a:cubicBezTo>
                      <a:pt x="30" y="94"/>
                      <a:pt x="33" y="95"/>
                      <a:pt x="35" y="95"/>
                    </a:cubicBezTo>
                    <a:cubicBezTo>
                      <a:pt x="41" y="95"/>
                      <a:pt x="41" y="95"/>
                      <a:pt x="41" y="95"/>
                    </a:cubicBezTo>
                    <a:cubicBezTo>
                      <a:pt x="43" y="95"/>
                      <a:pt x="45" y="94"/>
                      <a:pt x="46" y="87"/>
                    </a:cubicBezTo>
                    <a:cubicBezTo>
                      <a:pt x="46" y="84"/>
                      <a:pt x="46" y="29"/>
                      <a:pt x="46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48" y="29"/>
                      <a:pt x="48" y="51"/>
                      <a:pt x="48" y="53"/>
                    </a:cubicBezTo>
                    <a:cubicBezTo>
                      <a:pt x="48" y="55"/>
                      <a:pt x="49" y="56"/>
                      <a:pt x="51" y="56"/>
                    </a:cubicBezTo>
                    <a:cubicBezTo>
                      <a:pt x="52" y="56"/>
                      <a:pt x="52" y="55"/>
                      <a:pt x="52" y="53"/>
                    </a:cubicBezTo>
                    <a:cubicBezTo>
                      <a:pt x="52" y="52"/>
                      <a:pt x="53" y="30"/>
                      <a:pt x="53" y="30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5" y="30"/>
                      <a:pt x="55" y="83"/>
                      <a:pt x="55" y="87"/>
                    </a:cubicBezTo>
                    <a:cubicBezTo>
                      <a:pt x="56" y="93"/>
                      <a:pt x="59" y="94"/>
                      <a:pt x="61" y="94"/>
                    </a:cubicBezTo>
                    <a:cubicBezTo>
                      <a:pt x="67" y="94"/>
                      <a:pt x="67" y="94"/>
                      <a:pt x="67" y="94"/>
                    </a:cubicBezTo>
                    <a:cubicBezTo>
                      <a:pt x="69" y="94"/>
                      <a:pt x="71" y="93"/>
                      <a:pt x="72" y="86"/>
                    </a:cubicBezTo>
                    <a:cubicBezTo>
                      <a:pt x="72" y="83"/>
                      <a:pt x="72" y="30"/>
                      <a:pt x="72" y="30"/>
                    </a:cubicBezTo>
                    <a:cubicBezTo>
                      <a:pt x="75" y="30"/>
                      <a:pt x="75" y="30"/>
                      <a:pt x="75" y="30"/>
                    </a:cubicBezTo>
                    <a:cubicBezTo>
                      <a:pt x="75" y="30"/>
                      <a:pt x="75" y="51"/>
                      <a:pt x="75" y="53"/>
                    </a:cubicBezTo>
                    <a:cubicBezTo>
                      <a:pt x="75" y="55"/>
                      <a:pt x="75" y="56"/>
                      <a:pt x="77" y="56"/>
                    </a:cubicBezTo>
                    <a:cubicBezTo>
                      <a:pt x="78" y="56"/>
                      <a:pt x="79" y="55"/>
                      <a:pt x="79" y="54"/>
                    </a:cubicBezTo>
                    <a:cubicBezTo>
                      <a:pt x="79" y="57"/>
                      <a:pt x="79" y="32"/>
                      <a:pt x="79" y="32"/>
                    </a:cubicBezTo>
                    <a:cubicBezTo>
                      <a:pt x="82" y="32"/>
                      <a:pt x="82" y="32"/>
                      <a:pt x="82" y="32"/>
                    </a:cubicBezTo>
                    <a:cubicBezTo>
                      <a:pt x="82" y="32"/>
                      <a:pt x="82" y="79"/>
                      <a:pt x="82" y="80"/>
                    </a:cubicBezTo>
                    <a:cubicBezTo>
                      <a:pt x="82" y="85"/>
                      <a:pt x="84" y="86"/>
                      <a:pt x="85" y="86"/>
                    </a:cubicBezTo>
                    <a:cubicBezTo>
                      <a:pt x="91" y="86"/>
                      <a:pt x="91" y="86"/>
                      <a:pt x="91" y="86"/>
                    </a:cubicBezTo>
                    <a:cubicBezTo>
                      <a:pt x="92" y="86"/>
                      <a:pt x="94" y="85"/>
                      <a:pt x="94" y="79"/>
                    </a:cubicBezTo>
                    <a:cubicBezTo>
                      <a:pt x="94" y="76"/>
                      <a:pt x="94" y="32"/>
                      <a:pt x="94" y="32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7" y="32"/>
                      <a:pt x="97" y="53"/>
                      <a:pt x="97" y="54"/>
                    </a:cubicBezTo>
                    <a:cubicBezTo>
                      <a:pt x="97" y="55"/>
                      <a:pt x="98" y="56"/>
                      <a:pt x="99" y="56"/>
                    </a:cubicBezTo>
                    <a:cubicBezTo>
                      <a:pt x="101" y="56"/>
                      <a:pt x="102" y="55"/>
                      <a:pt x="102" y="54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102" y="29"/>
                      <a:pt x="98" y="24"/>
                      <a:pt x="95" y="2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3" name="Freeform 5"/>
              <p:cNvSpPr>
                <a:spLocks noChangeAspect="1" noEditPoints="1"/>
              </p:cNvSpPr>
              <p:nvPr/>
            </p:nvSpPr>
            <p:spPr bwMode="auto">
              <a:xfrm>
                <a:off x="704850" y="3505200"/>
                <a:ext cx="490818" cy="457200"/>
              </a:xfrm>
              <a:custGeom>
                <a:avLst/>
                <a:gdLst/>
                <a:ahLst/>
                <a:cxnLst>
                  <a:cxn ang="0">
                    <a:pos x="45" y="8"/>
                  </a:cxn>
                  <a:cxn ang="0">
                    <a:pos x="30" y="8"/>
                  </a:cxn>
                  <a:cxn ang="0">
                    <a:pos x="63" y="18"/>
                  </a:cxn>
                  <a:cxn ang="0">
                    <a:pos x="63" y="3"/>
                  </a:cxn>
                  <a:cxn ang="0">
                    <a:pos x="63" y="18"/>
                  </a:cxn>
                  <a:cxn ang="0">
                    <a:pos x="19" y="16"/>
                  </a:cxn>
                  <a:cxn ang="0">
                    <a:pos x="7" y="16"/>
                  </a:cxn>
                  <a:cxn ang="0">
                    <a:pos x="88" y="21"/>
                  </a:cxn>
                  <a:cxn ang="0">
                    <a:pos x="88" y="8"/>
                  </a:cxn>
                  <a:cxn ang="0">
                    <a:pos x="88" y="21"/>
                  </a:cxn>
                  <a:cxn ang="0">
                    <a:pos x="81" y="24"/>
                  </a:cxn>
                  <a:cxn ang="0">
                    <a:pos x="71" y="21"/>
                  </a:cxn>
                  <a:cxn ang="0">
                    <a:pos x="51" y="23"/>
                  </a:cxn>
                  <a:cxn ang="0">
                    <a:pos x="30" y="20"/>
                  </a:cxn>
                  <a:cxn ang="0">
                    <a:pos x="18" y="26"/>
                  </a:cxn>
                  <a:cxn ang="0">
                    <a:pos x="0" y="34"/>
                  </a:cxn>
                  <a:cxn ang="0">
                    <a:pos x="2" y="56"/>
                  </a:cxn>
                  <a:cxn ang="0">
                    <a:pos x="4" y="32"/>
                  </a:cxn>
                  <a:cxn ang="0">
                    <a:pos x="7" y="83"/>
                  </a:cxn>
                  <a:cxn ang="0">
                    <a:pos x="15" y="88"/>
                  </a:cxn>
                  <a:cxn ang="0">
                    <a:pos x="19" y="32"/>
                  </a:cxn>
                  <a:cxn ang="0">
                    <a:pos x="22" y="54"/>
                  </a:cxn>
                  <a:cxn ang="0">
                    <a:pos x="27" y="53"/>
                  </a:cxn>
                  <a:cxn ang="0">
                    <a:pos x="30" y="29"/>
                  </a:cxn>
                  <a:cxn ang="0">
                    <a:pos x="35" y="95"/>
                  </a:cxn>
                  <a:cxn ang="0">
                    <a:pos x="46" y="87"/>
                  </a:cxn>
                  <a:cxn ang="0">
                    <a:pos x="48" y="29"/>
                  </a:cxn>
                  <a:cxn ang="0">
                    <a:pos x="51" y="56"/>
                  </a:cxn>
                  <a:cxn ang="0">
                    <a:pos x="53" y="30"/>
                  </a:cxn>
                  <a:cxn ang="0">
                    <a:pos x="55" y="87"/>
                  </a:cxn>
                  <a:cxn ang="0">
                    <a:pos x="67" y="94"/>
                  </a:cxn>
                  <a:cxn ang="0">
                    <a:pos x="72" y="30"/>
                  </a:cxn>
                  <a:cxn ang="0">
                    <a:pos x="75" y="53"/>
                  </a:cxn>
                  <a:cxn ang="0">
                    <a:pos x="79" y="54"/>
                  </a:cxn>
                  <a:cxn ang="0">
                    <a:pos x="82" y="32"/>
                  </a:cxn>
                  <a:cxn ang="0">
                    <a:pos x="85" y="86"/>
                  </a:cxn>
                  <a:cxn ang="0">
                    <a:pos x="94" y="79"/>
                  </a:cxn>
                  <a:cxn ang="0">
                    <a:pos x="97" y="32"/>
                  </a:cxn>
                  <a:cxn ang="0">
                    <a:pos x="99" y="56"/>
                  </a:cxn>
                  <a:cxn ang="0">
                    <a:pos x="102" y="33"/>
                  </a:cxn>
                </a:cxnLst>
                <a:rect l="0" t="0" r="r" b="b"/>
                <a:pathLst>
                  <a:path w="102" h="95">
                    <a:moveTo>
                      <a:pt x="37" y="16"/>
                    </a:moveTo>
                    <a:cubicBezTo>
                      <a:pt x="41" y="16"/>
                      <a:pt x="45" y="12"/>
                      <a:pt x="45" y="8"/>
                    </a:cubicBezTo>
                    <a:cubicBezTo>
                      <a:pt x="45" y="4"/>
                      <a:pt x="41" y="0"/>
                      <a:pt x="37" y="0"/>
                    </a:cubicBezTo>
                    <a:cubicBezTo>
                      <a:pt x="33" y="0"/>
                      <a:pt x="30" y="4"/>
                      <a:pt x="30" y="8"/>
                    </a:cubicBezTo>
                    <a:cubicBezTo>
                      <a:pt x="30" y="12"/>
                      <a:pt x="33" y="16"/>
                      <a:pt x="37" y="16"/>
                    </a:cubicBezTo>
                    <a:close/>
                    <a:moveTo>
                      <a:pt x="63" y="18"/>
                    </a:moveTo>
                    <a:cubicBezTo>
                      <a:pt x="68" y="18"/>
                      <a:pt x="71" y="14"/>
                      <a:pt x="71" y="10"/>
                    </a:cubicBezTo>
                    <a:cubicBezTo>
                      <a:pt x="71" y="6"/>
                      <a:pt x="68" y="3"/>
                      <a:pt x="63" y="3"/>
                    </a:cubicBezTo>
                    <a:cubicBezTo>
                      <a:pt x="59" y="3"/>
                      <a:pt x="56" y="6"/>
                      <a:pt x="56" y="10"/>
                    </a:cubicBezTo>
                    <a:cubicBezTo>
                      <a:pt x="56" y="14"/>
                      <a:pt x="59" y="18"/>
                      <a:pt x="63" y="18"/>
                    </a:cubicBezTo>
                    <a:close/>
                    <a:moveTo>
                      <a:pt x="13" y="23"/>
                    </a:moveTo>
                    <a:cubicBezTo>
                      <a:pt x="16" y="23"/>
                      <a:pt x="19" y="20"/>
                      <a:pt x="19" y="16"/>
                    </a:cubicBezTo>
                    <a:cubicBezTo>
                      <a:pt x="19" y="13"/>
                      <a:pt x="16" y="10"/>
                      <a:pt x="13" y="10"/>
                    </a:cubicBezTo>
                    <a:cubicBezTo>
                      <a:pt x="10" y="10"/>
                      <a:pt x="7" y="13"/>
                      <a:pt x="7" y="16"/>
                    </a:cubicBezTo>
                    <a:cubicBezTo>
                      <a:pt x="7" y="20"/>
                      <a:pt x="10" y="23"/>
                      <a:pt x="13" y="23"/>
                    </a:cubicBezTo>
                    <a:close/>
                    <a:moveTo>
                      <a:pt x="88" y="21"/>
                    </a:moveTo>
                    <a:cubicBezTo>
                      <a:pt x="91" y="21"/>
                      <a:pt x="94" y="18"/>
                      <a:pt x="94" y="15"/>
                    </a:cubicBezTo>
                    <a:cubicBezTo>
                      <a:pt x="94" y="11"/>
                      <a:pt x="91" y="8"/>
                      <a:pt x="88" y="8"/>
                    </a:cubicBezTo>
                    <a:cubicBezTo>
                      <a:pt x="84" y="8"/>
                      <a:pt x="81" y="11"/>
                      <a:pt x="81" y="15"/>
                    </a:cubicBezTo>
                    <a:cubicBezTo>
                      <a:pt x="81" y="18"/>
                      <a:pt x="84" y="21"/>
                      <a:pt x="88" y="21"/>
                    </a:cubicBezTo>
                    <a:close/>
                    <a:moveTo>
                      <a:pt x="95" y="24"/>
                    </a:moveTo>
                    <a:cubicBezTo>
                      <a:pt x="81" y="24"/>
                      <a:pt x="81" y="24"/>
                      <a:pt x="81" y="24"/>
                    </a:cubicBezTo>
                    <a:cubicBezTo>
                      <a:pt x="80" y="24"/>
                      <a:pt x="79" y="24"/>
                      <a:pt x="78" y="25"/>
                    </a:cubicBezTo>
                    <a:cubicBezTo>
                      <a:pt x="76" y="22"/>
                      <a:pt x="74" y="21"/>
                      <a:pt x="71" y="21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4" y="21"/>
                      <a:pt x="52" y="21"/>
                      <a:pt x="51" y="23"/>
                    </a:cubicBezTo>
                    <a:cubicBezTo>
                      <a:pt x="49" y="21"/>
                      <a:pt x="47" y="20"/>
                      <a:pt x="45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27" y="20"/>
                      <a:pt x="24" y="23"/>
                      <a:pt x="23" y="26"/>
                    </a:cubicBezTo>
                    <a:cubicBezTo>
                      <a:pt x="22" y="26"/>
                      <a:pt x="19" y="26"/>
                      <a:pt x="18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3" y="26"/>
                      <a:pt x="0" y="29"/>
                      <a:pt x="0" y="3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5"/>
                      <a:pt x="0" y="56"/>
                      <a:pt x="2" y="56"/>
                    </a:cubicBezTo>
                    <a:cubicBezTo>
                      <a:pt x="4" y="56"/>
                      <a:pt x="4" y="55"/>
                      <a:pt x="4" y="53"/>
                    </a:cubicBezTo>
                    <a:cubicBezTo>
                      <a:pt x="4" y="51"/>
                      <a:pt x="4" y="32"/>
                      <a:pt x="4" y="32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2"/>
                      <a:pt x="7" y="80"/>
                      <a:pt x="7" y="83"/>
                    </a:cubicBezTo>
                    <a:cubicBezTo>
                      <a:pt x="7" y="88"/>
                      <a:pt x="10" y="88"/>
                      <a:pt x="12" y="88"/>
                    </a:cubicBezTo>
                    <a:cubicBezTo>
                      <a:pt x="15" y="88"/>
                      <a:pt x="15" y="88"/>
                      <a:pt x="15" y="88"/>
                    </a:cubicBezTo>
                    <a:cubicBezTo>
                      <a:pt x="17" y="88"/>
                      <a:pt x="19" y="88"/>
                      <a:pt x="19" y="82"/>
                    </a:cubicBezTo>
                    <a:cubicBezTo>
                      <a:pt x="19" y="79"/>
                      <a:pt x="19" y="32"/>
                      <a:pt x="19" y="32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22" y="56"/>
                      <a:pt x="23" y="56"/>
                      <a:pt x="25" y="56"/>
                    </a:cubicBezTo>
                    <a:cubicBezTo>
                      <a:pt x="26" y="56"/>
                      <a:pt x="27" y="55"/>
                      <a:pt x="27" y="53"/>
                    </a:cubicBezTo>
                    <a:cubicBezTo>
                      <a:pt x="27" y="52"/>
                      <a:pt x="27" y="29"/>
                      <a:pt x="27" y="29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30" y="29"/>
                      <a:pt x="29" y="84"/>
                      <a:pt x="30" y="88"/>
                    </a:cubicBezTo>
                    <a:cubicBezTo>
                      <a:pt x="30" y="94"/>
                      <a:pt x="33" y="95"/>
                      <a:pt x="35" y="95"/>
                    </a:cubicBezTo>
                    <a:cubicBezTo>
                      <a:pt x="41" y="95"/>
                      <a:pt x="41" y="95"/>
                      <a:pt x="41" y="95"/>
                    </a:cubicBezTo>
                    <a:cubicBezTo>
                      <a:pt x="43" y="95"/>
                      <a:pt x="45" y="94"/>
                      <a:pt x="46" y="87"/>
                    </a:cubicBezTo>
                    <a:cubicBezTo>
                      <a:pt x="46" y="84"/>
                      <a:pt x="46" y="29"/>
                      <a:pt x="46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48" y="29"/>
                      <a:pt x="48" y="51"/>
                      <a:pt x="48" y="53"/>
                    </a:cubicBezTo>
                    <a:cubicBezTo>
                      <a:pt x="48" y="55"/>
                      <a:pt x="49" y="56"/>
                      <a:pt x="51" y="56"/>
                    </a:cubicBezTo>
                    <a:cubicBezTo>
                      <a:pt x="52" y="56"/>
                      <a:pt x="52" y="55"/>
                      <a:pt x="52" y="53"/>
                    </a:cubicBezTo>
                    <a:cubicBezTo>
                      <a:pt x="52" y="52"/>
                      <a:pt x="53" y="30"/>
                      <a:pt x="53" y="30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5" y="30"/>
                      <a:pt x="55" y="83"/>
                      <a:pt x="55" y="87"/>
                    </a:cubicBezTo>
                    <a:cubicBezTo>
                      <a:pt x="56" y="93"/>
                      <a:pt x="59" y="94"/>
                      <a:pt x="61" y="94"/>
                    </a:cubicBezTo>
                    <a:cubicBezTo>
                      <a:pt x="67" y="94"/>
                      <a:pt x="67" y="94"/>
                      <a:pt x="67" y="94"/>
                    </a:cubicBezTo>
                    <a:cubicBezTo>
                      <a:pt x="69" y="94"/>
                      <a:pt x="71" y="93"/>
                      <a:pt x="72" y="86"/>
                    </a:cubicBezTo>
                    <a:cubicBezTo>
                      <a:pt x="72" y="83"/>
                      <a:pt x="72" y="30"/>
                      <a:pt x="72" y="30"/>
                    </a:cubicBezTo>
                    <a:cubicBezTo>
                      <a:pt x="75" y="30"/>
                      <a:pt x="75" y="30"/>
                      <a:pt x="75" y="30"/>
                    </a:cubicBezTo>
                    <a:cubicBezTo>
                      <a:pt x="75" y="30"/>
                      <a:pt x="75" y="51"/>
                      <a:pt x="75" y="53"/>
                    </a:cubicBezTo>
                    <a:cubicBezTo>
                      <a:pt x="75" y="55"/>
                      <a:pt x="75" y="56"/>
                      <a:pt x="77" y="56"/>
                    </a:cubicBezTo>
                    <a:cubicBezTo>
                      <a:pt x="78" y="56"/>
                      <a:pt x="79" y="55"/>
                      <a:pt x="79" y="54"/>
                    </a:cubicBezTo>
                    <a:cubicBezTo>
                      <a:pt x="79" y="57"/>
                      <a:pt x="79" y="32"/>
                      <a:pt x="79" y="32"/>
                    </a:cubicBezTo>
                    <a:cubicBezTo>
                      <a:pt x="82" y="32"/>
                      <a:pt x="82" y="32"/>
                      <a:pt x="82" y="32"/>
                    </a:cubicBezTo>
                    <a:cubicBezTo>
                      <a:pt x="82" y="32"/>
                      <a:pt x="82" y="79"/>
                      <a:pt x="82" y="80"/>
                    </a:cubicBezTo>
                    <a:cubicBezTo>
                      <a:pt x="82" y="85"/>
                      <a:pt x="84" y="86"/>
                      <a:pt x="85" y="86"/>
                    </a:cubicBezTo>
                    <a:cubicBezTo>
                      <a:pt x="91" y="86"/>
                      <a:pt x="91" y="86"/>
                      <a:pt x="91" y="86"/>
                    </a:cubicBezTo>
                    <a:cubicBezTo>
                      <a:pt x="92" y="86"/>
                      <a:pt x="94" y="85"/>
                      <a:pt x="94" y="79"/>
                    </a:cubicBezTo>
                    <a:cubicBezTo>
                      <a:pt x="94" y="76"/>
                      <a:pt x="94" y="32"/>
                      <a:pt x="94" y="32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7" y="32"/>
                      <a:pt x="97" y="53"/>
                      <a:pt x="97" y="54"/>
                    </a:cubicBezTo>
                    <a:cubicBezTo>
                      <a:pt x="97" y="55"/>
                      <a:pt x="98" y="56"/>
                      <a:pt x="99" y="56"/>
                    </a:cubicBezTo>
                    <a:cubicBezTo>
                      <a:pt x="101" y="56"/>
                      <a:pt x="102" y="55"/>
                      <a:pt x="102" y="54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102" y="29"/>
                      <a:pt x="98" y="24"/>
                      <a:pt x="95" y="2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sp>
          <p:nvSpPr>
            <p:cNvPr id="76" name="Freeform 64"/>
            <p:cNvSpPr>
              <a:spLocks noChangeAspect="1" noEditPoints="1"/>
            </p:cNvSpPr>
            <p:nvPr/>
          </p:nvSpPr>
          <p:spPr bwMode="auto">
            <a:xfrm>
              <a:off x="3124201" y="3318650"/>
              <a:ext cx="784942" cy="675140"/>
            </a:xfrm>
            <a:custGeom>
              <a:avLst/>
              <a:gdLst/>
              <a:ahLst/>
              <a:cxnLst>
                <a:cxn ang="0">
                  <a:pos x="118" y="92"/>
                </a:cxn>
                <a:cxn ang="0">
                  <a:pos x="114" y="67"/>
                </a:cxn>
                <a:cxn ang="0">
                  <a:pos x="116" y="62"/>
                </a:cxn>
                <a:cxn ang="0">
                  <a:pos x="114" y="62"/>
                </a:cxn>
                <a:cxn ang="0">
                  <a:pos x="84" y="45"/>
                </a:cxn>
                <a:cxn ang="0">
                  <a:pos x="85" y="41"/>
                </a:cxn>
                <a:cxn ang="0">
                  <a:pos x="64" y="21"/>
                </a:cxn>
                <a:cxn ang="0">
                  <a:pos x="62" y="17"/>
                </a:cxn>
                <a:cxn ang="0">
                  <a:pos x="59" y="17"/>
                </a:cxn>
                <a:cxn ang="0">
                  <a:pos x="57" y="21"/>
                </a:cxn>
                <a:cxn ang="0">
                  <a:pos x="54" y="38"/>
                </a:cxn>
                <a:cxn ang="0">
                  <a:pos x="54" y="41"/>
                </a:cxn>
                <a:cxn ang="0">
                  <a:pos x="36" y="45"/>
                </a:cxn>
                <a:cxn ang="0">
                  <a:pos x="38" y="56"/>
                </a:cxn>
                <a:cxn ang="0">
                  <a:pos x="6" y="62"/>
                </a:cxn>
                <a:cxn ang="0">
                  <a:pos x="7" y="67"/>
                </a:cxn>
                <a:cxn ang="0">
                  <a:pos x="4" y="92"/>
                </a:cxn>
                <a:cxn ang="0">
                  <a:pos x="0" y="98"/>
                </a:cxn>
                <a:cxn ang="0">
                  <a:pos x="121" y="104"/>
                </a:cxn>
                <a:cxn ang="0">
                  <a:pos x="118" y="98"/>
                </a:cxn>
                <a:cxn ang="0">
                  <a:pos x="75" y="47"/>
                </a:cxn>
                <a:cxn ang="0">
                  <a:pos x="69" y="55"/>
                </a:cxn>
                <a:cxn ang="0">
                  <a:pos x="58" y="47"/>
                </a:cxn>
                <a:cxn ang="0">
                  <a:pos x="64" y="55"/>
                </a:cxn>
                <a:cxn ang="0">
                  <a:pos x="58" y="47"/>
                </a:cxn>
                <a:cxn ang="0">
                  <a:pos x="52" y="47"/>
                </a:cxn>
                <a:cxn ang="0">
                  <a:pos x="47" y="55"/>
                </a:cxn>
                <a:cxn ang="0">
                  <a:pos x="21" y="94"/>
                </a:cxn>
                <a:cxn ang="0">
                  <a:pos x="15" y="86"/>
                </a:cxn>
                <a:cxn ang="0">
                  <a:pos x="21" y="94"/>
                </a:cxn>
                <a:cxn ang="0">
                  <a:pos x="15" y="78"/>
                </a:cxn>
                <a:cxn ang="0">
                  <a:pos x="21" y="70"/>
                </a:cxn>
                <a:cxn ang="0">
                  <a:pos x="32" y="94"/>
                </a:cxn>
                <a:cxn ang="0">
                  <a:pos x="27" y="86"/>
                </a:cxn>
                <a:cxn ang="0">
                  <a:pos x="32" y="94"/>
                </a:cxn>
                <a:cxn ang="0">
                  <a:pos x="27" y="78"/>
                </a:cxn>
                <a:cxn ang="0">
                  <a:pos x="32" y="70"/>
                </a:cxn>
                <a:cxn ang="0">
                  <a:pos x="84" y="74"/>
                </a:cxn>
                <a:cxn ang="0">
                  <a:pos x="80" y="98"/>
                </a:cxn>
                <a:cxn ang="0">
                  <a:pos x="74" y="74"/>
                </a:cxn>
                <a:cxn ang="0">
                  <a:pos x="69" y="98"/>
                </a:cxn>
                <a:cxn ang="0">
                  <a:pos x="64" y="74"/>
                </a:cxn>
                <a:cxn ang="0">
                  <a:pos x="58" y="98"/>
                </a:cxn>
                <a:cxn ang="0">
                  <a:pos x="53" y="74"/>
                </a:cxn>
                <a:cxn ang="0">
                  <a:pos x="47" y="98"/>
                </a:cxn>
                <a:cxn ang="0">
                  <a:pos x="42" y="74"/>
                </a:cxn>
                <a:cxn ang="0">
                  <a:pos x="38" y="69"/>
                </a:cxn>
                <a:cxn ang="0">
                  <a:pos x="84" y="69"/>
                </a:cxn>
                <a:cxn ang="0">
                  <a:pos x="95" y="94"/>
                </a:cxn>
                <a:cxn ang="0">
                  <a:pos x="89" y="86"/>
                </a:cxn>
                <a:cxn ang="0">
                  <a:pos x="95" y="94"/>
                </a:cxn>
                <a:cxn ang="0">
                  <a:pos x="89" y="78"/>
                </a:cxn>
                <a:cxn ang="0">
                  <a:pos x="95" y="70"/>
                </a:cxn>
                <a:cxn ang="0">
                  <a:pos x="106" y="94"/>
                </a:cxn>
                <a:cxn ang="0">
                  <a:pos x="101" y="86"/>
                </a:cxn>
                <a:cxn ang="0">
                  <a:pos x="106" y="94"/>
                </a:cxn>
                <a:cxn ang="0">
                  <a:pos x="101" y="78"/>
                </a:cxn>
                <a:cxn ang="0">
                  <a:pos x="106" y="70"/>
                </a:cxn>
              </a:cxnLst>
              <a:rect l="0" t="0" r="r" b="b"/>
              <a:pathLst>
                <a:path w="121" h="104">
                  <a:moveTo>
                    <a:pt x="118" y="98"/>
                  </a:moveTo>
                  <a:cubicBezTo>
                    <a:pt x="118" y="92"/>
                    <a:pt x="118" y="92"/>
                    <a:pt x="118" y="92"/>
                  </a:cubicBezTo>
                  <a:cubicBezTo>
                    <a:pt x="114" y="92"/>
                    <a:pt x="114" y="92"/>
                    <a:pt x="114" y="92"/>
                  </a:cubicBezTo>
                  <a:cubicBezTo>
                    <a:pt x="114" y="67"/>
                    <a:pt x="114" y="67"/>
                    <a:pt x="114" y="67"/>
                  </a:cubicBezTo>
                  <a:cubicBezTo>
                    <a:pt x="116" y="67"/>
                    <a:pt x="116" y="67"/>
                    <a:pt x="116" y="67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4" y="62"/>
                    <a:pt x="114" y="62"/>
                    <a:pt x="114" y="62"/>
                  </a:cubicBezTo>
                  <a:cubicBezTo>
                    <a:pt x="114" y="62"/>
                    <a:pt x="114" y="62"/>
                    <a:pt x="114" y="62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2" y="30"/>
                    <a:pt x="74" y="22"/>
                    <a:pt x="64" y="21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9"/>
                    <a:pt x="64" y="18"/>
                    <a:pt x="62" y="17"/>
                  </a:cubicBezTo>
                  <a:cubicBezTo>
                    <a:pt x="62" y="13"/>
                    <a:pt x="61" y="0"/>
                    <a:pt x="61" y="0"/>
                  </a:cubicBezTo>
                  <a:cubicBezTo>
                    <a:pt x="61" y="0"/>
                    <a:pt x="60" y="13"/>
                    <a:pt x="59" y="17"/>
                  </a:cubicBezTo>
                  <a:cubicBezTo>
                    <a:pt x="58" y="18"/>
                    <a:pt x="57" y="19"/>
                    <a:pt x="57" y="20"/>
                  </a:cubicBezTo>
                  <a:cubicBezTo>
                    <a:pt x="57" y="20"/>
                    <a:pt x="57" y="20"/>
                    <a:pt x="57" y="21"/>
                  </a:cubicBezTo>
                  <a:cubicBezTo>
                    <a:pt x="48" y="22"/>
                    <a:pt x="41" y="29"/>
                    <a:pt x="39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40"/>
                    <a:pt x="55" y="41"/>
                    <a:pt x="54" y="41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6" y="62"/>
                    <a:pt x="6" y="62"/>
                    <a:pt x="6" y="62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4" y="92"/>
                    <a:pt x="4" y="92"/>
                    <a:pt x="4" y="92"/>
                  </a:cubicBezTo>
                  <a:cubicBezTo>
                    <a:pt x="4" y="98"/>
                    <a:pt x="4" y="98"/>
                    <a:pt x="4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121" y="104"/>
                    <a:pt x="121" y="104"/>
                    <a:pt x="121" y="104"/>
                  </a:cubicBezTo>
                  <a:cubicBezTo>
                    <a:pt x="121" y="98"/>
                    <a:pt x="121" y="98"/>
                    <a:pt x="121" y="98"/>
                  </a:cubicBezTo>
                  <a:lnTo>
                    <a:pt x="118" y="98"/>
                  </a:lnTo>
                  <a:close/>
                  <a:moveTo>
                    <a:pt x="69" y="47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69" y="55"/>
                    <a:pt x="69" y="55"/>
                    <a:pt x="69" y="55"/>
                  </a:cubicBezTo>
                  <a:lnTo>
                    <a:pt x="69" y="47"/>
                  </a:lnTo>
                  <a:close/>
                  <a:moveTo>
                    <a:pt x="58" y="47"/>
                  </a:moveTo>
                  <a:cubicBezTo>
                    <a:pt x="64" y="47"/>
                    <a:pt x="64" y="47"/>
                    <a:pt x="64" y="47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58" y="55"/>
                    <a:pt x="58" y="55"/>
                    <a:pt x="58" y="55"/>
                  </a:cubicBezTo>
                  <a:lnTo>
                    <a:pt x="58" y="47"/>
                  </a:lnTo>
                  <a:close/>
                  <a:moveTo>
                    <a:pt x="47" y="47"/>
                  </a:moveTo>
                  <a:cubicBezTo>
                    <a:pt x="52" y="47"/>
                    <a:pt x="52" y="47"/>
                    <a:pt x="52" y="47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47" y="55"/>
                    <a:pt x="47" y="55"/>
                    <a:pt x="47" y="55"/>
                  </a:cubicBezTo>
                  <a:lnTo>
                    <a:pt x="47" y="47"/>
                  </a:lnTo>
                  <a:close/>
                  <a:moveTo>
                    <a:pt x="21" y="94"/>
                  </a:moveTo>
                  <a:cubicBezTo>
                    <a:pt x="15" y="94"/>
                    <a:pt x="15" y="94"/>
                    <a:pt x="15" y="94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21" y="86"/>
                    <a:pt x="21" y="86"/>
                    <a:pt x="21" y="86"/>
                  </a:cubicBezTo>
                  <a:lnTo>
                    <a:pt x="21" y="94"/>
                  </a:lnTo>
                  <a:close/>
                  <a:moveTo>
                    <a:pt x="21" y="78"/>
                  </a:moveTo>
                  <a:cubicBezTo>
                    <a:pt x="15" y="78"/>
                    <a:pt x="15" y="78"/>
                    <a:pt x="15" y="78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21" y="70"/>
                    <a:pt x="21" y="70"/>
                    <a:pt x="21" y="70"/>
                  </a:cubicBezTo>
                  <a:lnTo>
                    <a:pt x="21" y="78"/>
                  </a:lnTo>
                  <a:close/>
                  <a:moveTo>
                    <a:pt x="32" y="94"/>
                  </a:moveTo>
                  <a:cubicBezTo>
                    <a:pt x="27" y="94"/>
                    <a:pt x="27" y="94"/>
                    <a:pt x="27" y="94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32" y="86"/>
                    <a:pt x="32" y="86"/>
                    <a:pt x="32" y="86"/>
                  </a:cubicBezTo>
                  <a:lnTo>
                    <a:pt x="32" y="94"/>
                  </a:lnTo>
                  <a:close/>
                  <a:moveTo>
                    <a:pt x="32" y="78"/>
                  </a:moveTo>
                  <a:cubicBezTo>
                    <a:pt x="27" y="78"/>
                    <a:pt x="27" y="78"/>
                    <a:pt x="27" y="78"/>
                  </a:cubicBezTo>
                  <a:cubicBezTo>
                    <a:pt x="27" y="70"/>
                    <a:pt x="27" y="70"/>
                    <a:pt x="27" y="70"/>
                  </a:cubicBezTo>
                  <a:cubicBezTo>
                    <a:pt x="32" y="70"/>
                    <a:pt x="32" y="70"/>
                    <a:pt x="32" y="70"/>
                  </a:cubicBezTo>
                  <a:lnTo>
                    <a:pt x="32" y="78"/>
                  </a:lnTo>
                  <a:close/>
                  <a:moveTo>
                    <a:pt x="84" y="74"/>
                  </a:moveTo>
                  <a:cubicBezTo>
                    <a:pt x="80" y="74"/>
                    <a:pt x="80" y="74"/>
                    <a:pt x="80" y="74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74" y="98"/>
                    <a:pt x="74" y="98"/>
                    <a:pt x="74" y="98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3" y="98"/>
                    <a:pt x="53" y="98"/>
                    <a:pt x="53" y="98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2" y="98"/>
                    <a:pt x="42" y="98"/>
                    <a:pt x="42" y="98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84" y="69"/>
                    <a:pt x="84" y="69"/>
                    <a:pt x="84" y="69"/>
                  </a:cubicBezTo>
                  <a:lnTo>
                    <a:pt x="84" y="74"/>
                  </a:lnTo>
                  <a:close/>
                  <a:moveTo>
                    <a:pt x="95" y="94"/>
                  </a:moveTo>
                  <a:cubicBezTo>
                    <a:pt x="89" y="94"/>
                    <a:pt x="89" y="94"/>
                    <a:pt x="89" y="94"/>
                  </a:cubicBezTo>
                  <a:cubicBezTo>
                    <a:pt x="89" y="86"/>
                    <a:pt x="89" y="86"/>
                    <a:pt x="89" y="86"/>
                  </a:cubicBezTo>
                  <a:cubicBezTo>
                    <a:pt x="95" y="86"/>
                    <a:pt x="95" y="86"/>
                    <a:pt x="95" y="86"/>
                  </a:cubicBezTo>
                  <a:lnTo>
                    <a:pt x="95" y="94"/>
                  </a:lnTo>
                  <a:close/>
                  <a:moveTo>
                    <a:pt x="95" y="78"/>
                  </a:moveTo>
                  <a:cubicBezTo>
                    <a:pt x="89" y="78"/>
                    <a:pt x="89" y="78"/>
                    <a:pt x="89" y="78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95" y="70"/>
                    <a:pt x="95" y="70"/>
                    <a:pt x="95" y="70"/>
                  </a:cubicBezTo>
                  <a:lnTo>
                    <a:pt x="95" y="78"/>
                  </a:lnTo>
                  <a:close/>
                  <a:moveTo>
                    <a:pt x="106" y="94"/>
                  </a:moveTo>
                  <a:cubicBezTo>
                    <a:pt x="101" y="94"/>
                    <a:pt x="101" y="94"/>
                    <a:pt x="101" y="94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6" y="86"/>
                    <a:pt x="106" y="86"/>
                    <a:pt x="106" y="86"/>
                  </a:cubicBezTo>
                  <a:lnTo>
                    <a:pt x="106" y="94"/>
                  </a:lnTo>
                  <a:close/>
                  <a:moveTo>
                    <a:pt x="106" y="78"/>
                  </a:moveTo>
                  <a:cubicBezTo>
                    <a:pt x="101" y="78"/>
                    <a:pt x="101" y="78"/>
                    <a:pt x="101" y="78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6" y="70"/>
                    <a:pt x="106" y="70"/>
                    <a:pt x="106" y="70"/>
                  </a:cubicBezTo>
                  <a:lnTo>
                    <a:pt x="106" y="7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333999" y="3432435"/>
              <a:ext cx="1232360" cy="606165"/>
              <a:chOff x="5392875" y="3512238"/>
              <a:chExt cx="639648" cy="314626"/>
            </a:xfrm>
          </p:grpSpPr>
          <p:sp>
            <p:nvSpPr>
              <p:cNvPr id="78" name="Freeform 48"/>
              <p:cNvSpPr>
                <a:spLocks noChangeAspect="1" noEditPoints="1"/>
              </p:cNvSpPr>
              <p:nvPr/>
            </p:nvSpPr>
            <p:spPr bwMode="auto">
              <a:xfrm>
                <a:off x="5585164" y="3540618"/>
                <a:ext cx="447359" cy="286244"/>
              </a:xfrm>
              <a:custGeom>
                <a:avLst/>
                <a:gdLst/>
                <a:ahLst/>
                <a:cxnLst>
                  <a:cxn ang="0">
                    <a:pos x="786" y="467"/>
                  </a:cxn>
                  <a:cxn ang="0">
                    <a:pos x="786" y="79"/>
                  </a:cxn>
                  <a:cxn ang="0">
                    <a:pos x="801" y="79"/>
                  </a:cxn>
                  <a:cxn ang="0">
                    <a:pos x="801" y="50"/>
                  </a:cxn>
                  <a:cxn ang="0">
                    <a:pos x="758" y="50"/>
                  </a:cxn>
                  <a:cxn ang="0">
                    <a:pos x="758" y="0"/>
                  </a:cxn>
                  <a:cxn ang="0">
                    <a:pos x="701" y="0"/>
                  </a:cxn>
                  <a:cxn ang="0">
                    <a:pos x="701" y="50"/>
                  </a:cxn>
                  <a:cxn ang="0">
                    <a:pos x="372" y="50"/>
                  </a:cxn>
                  <a:cxn ang="0">
                    <a:pos x="372" y="79"/>
                  </a:cxn>
                  <a:cxn ang="0">
                    <a:pos x="386" y="79"/>
                  </a:cxn>
                  <a:cxn ang="0">
                    <a:pos x="386" y="144"/>
                  </a:cxn>
                  <a:cxn ang="0">
                    <a:pos x="0" y="201"/>
                  </a:cxn>
                  <a:cxn ang="0">
                    <a:pos x="7" y="230"/>
                  </a:cxn>
                  <a:cxn ang="0">
                    <a:pos x="28" y="230"/>
                  </a:cxn>
                  <a:cxn ang="0">
                    <a:pos x="28" y="467"/>
                  </a:cxn>
                  <a:cxn ang="0">
                    <a:pos x="0" y="467"/>
                  </a:cxn>
                  <a:cxn ang="0">
                    <a:pos x="0" y="517"/>
                  </a:cxn>
                  <a:cxn ang="0">
                    <a:pos x="808" y="517"/>
                  </a:cxn>
                  <a:cxn ang="0">
                    <a:pos x="808" y="467"/>
                  </a:cxn>
                  <a:cxn ang="0">
                    <a:pos x="786" y="467"/>
                  </a:cxn>
                  <a:cxn ang="0">
                    <a:pos x="350" y="467"/>
                  </a:cxn>
                  <a:cxn ang="0">
                    <a:pos x="79" y="467"/>
                  </a:cxn>
                  <a:cxn ang="0">
                    <a:pos x="79" y="280"/>
                  </a:cxn>
                  <a:cxn ang="0">
                    <a:pos x="350" y="280"/>
                  </a:cxn>
                  <a:cxn ang="0">
                    <a:pos x="350" y="467"/>
                  </a:cxn>
                  <a:cxn ang="0">
                    <a:pos x="565" y="402"/>
                  </a:cxn>
                  <a:cxn ang="0">
                    <a:pos x="465" y="402"/>
                  </a:cxn>
                  <a:cxn ang="0">
                    <a:pos x="465" y="330"/>
                  </a:cxn>
                  <a:cxn ang="0">
                    <a:pos x="565" y="330"/>
                  </a:cxn>
                  <a:cxn ang="0">
                    <a:pos x="565" y="402"/>
                  </a:cxn>
                  <a:cxn ang="0">
                    <a:pos x="565" y="223"/>
                  </a:cxn>
                  <a:cxn ang="0">
                    <a:pos x="465" y="223"/>
                  </a:cxn>
                  <a:cxn ang="0">
                    <a:pos x="465" y="151"/>
                  </a:cxn>
                  <a:cxn ang="0">
                    <a:pos x="565" y="151"/>
                  </a:cxn>
                  <a:cxn ang="0">
                    <a:pos x="565" y="223"/>
                  </a:cxn>
                  <a:cxn ang="0">
                    <a:pos x="715" y="467"/>
                  </a:cxn>
                  <a:cxn ang="0">
                    <a:pos x="615" y="467"/>
                  </a:cxn>
                  <a:cxn ang="0">
                    <a:pos x="615" y="330"/>
                  </a:cxn>
                  <a:cxn ang="0">
                    <a:pos x="715" y="330"/>
                  </a:cxn>
                  <a:cxn ang="0">
                    <a:pos x="715" y="467"/>
                  </a:cxn>
                  <a:cxn ang="0">
                    <a:pos x="715" y="223"/>
                  </a:cxn>
                  <a:cxn ang="0">
                    <a:pos x="615" y="223"/>
                  </a:cxn>
                  <a:cxn ang="0">
                    <a:pos x="615" y="151"/>
                  </a:cxn>
                  <a:cxn ang="0">
                    <a:pos x="715" y="151"/>
                  </a:cxn>
                  <a:cxn ang="0">
                    <a:pos x="715" y="223"/>
                  </a:cxn>
                </a:cxnLst>
                <a:rect l="0" t="0" r="r" b="b"/>
                <a:pathLst>
                  <a:path w="808" h="517">
                    <a:moveTo>
                      <a:pt x="786" y="467"/>
                    </a:moveTo>
                    <a:lnTo>
                      <a:pt x="786" y="79"/>
                    </a:lnTo>
                    <a:lnTo>
                      <a:pt x="801" y="79"/>
                    </a:lnTo>
                    <a:lnTo>
                      <a:pt x="801" y="50"/>
                    </a:lnTo>
                    <a:lnTo>
                      <a:pt x="758" y="50"/>
                    </a:lnTo>
                    <a:lnTo>
                      <a:pt x="758" y="0"/>
                    </a:lnTo>
                    <a:lnTo>
                      <a:pt x="701" y="0"/>
                    </a:lnTo>
                    <a:lnTo>
                      <a:pt x="701" y="50"/>
                    </a:lnTo>
                    <a:lnTo>
                      <a:pt x="372" y="50"/>
                    </a:lnTo>
                    <a:lnTo>
                      <a:pt x="372" y="79"/>
                    </a:lnTo>
                    <a:lnTo>
                      <a:pt x="386" y="79"/>
                    </a:lnTo>
                    <a:lnTo>
                      <a:pt x="386" y="144"/>
                    </a:lnTo>
                    <a:lnTo>
                      <a:pt x="0" y="201"/>
                    </a:lnTo>
                    <a:lnTo>
                      <a:pt x="7" y="230"/>
                    </a:lnTo>
                    <a:lnTo>
                      <a:pt x="28" y="230"/>
                    </a:lnTo>
                    <a:lnTo>
                      <a:pt x="28" y="467"/>
                    </a:lnTo>
                    <a:lnTo>
                      <a:pt x="0" y="467"/>
                    </a:lnTo>
                    <a:lnTo>
                      <a:pt x="0" y="517"/>
                    </a:lnTo>
                    <a:lnTo>
                      <a:pt x="808" y="517"/>
                    </a:lnTo>
                    <a:lnTo>
                      <a:pt x="808" y="467"/>
                    </a:lnTo>
                    <a:lnTo>
                      <a:pt x="786" y="467"/>
                    </a:lnTo>
                    <a:close/>
                    <a:moveTo>
                      <a:pt x="350" y="467"/>
                    </a:moveTo>
                    <a:lnTo>
                      <a:pt x="79" y="467"/>
                    </a:lnTo>
                    <a:lnTo>
                      <a:pt x="79" y="280"/>
                    </a:lnTo>
                    <a:lnTo>
                      <a:pt x="350" y="280"/>
                    </a:lnTo>
                    <a:lnTo>
                      <a:pt x="350" y="467"/>
                    </a:lnTo>
                    <a:close/>
                    <a:moveTo>
                      <a:pt x="565" y="402"/>
                    </a:moveTo>
                    <a:lnTo>
                      <a:pt x="465" y="402"/>
                    </a:lnTo>
                    <a:lnTo>
                      <a:pt x="465" y="330"/>
                    </a:lnTo>
                    <a:lnTo>
                      <a:pt x="565" y="330"/>
                    </a:lnTo>
                    <a:lnTo>
                      <a:pt x="565" y="402"/>
                    </a:lnTo>
                    <a:close/>
                    <a:moveTo>
                      <a:pt x="565" y="223"/>
                    </a:moveTo>
                    <a:lnTo>
                      <a:pt x="465" y="223"/>
                    </a:lnTo>
                    <a:lnTo>
                      <a:pt x="465" y="151"/>
                    </a:lnTo>
                    <a:lnTo>
                      <a:pt x="565" y="151"/>
                    </a:lnTo>
                    <a:lnTo>
                      <a:pt x="565" y="223"/>
                    </a:lnTo>
                    <a:close/>
                    <a:moveTo>
                      <a:pt x="715" y="467"/>
                    </a:moveTo>
                    <a:lnTo>
                      <a:pt x="615" y="467"/>
                    </a:lnTo>
                    <a:lnTo>
                      <a:pt x="615" y="330"/>
                    </a:lnTo>
                    <a:lnTo>
                      <a:pt x="715" y="330"/>
                    </a:lnTo>
                    <a:lnTo>
                      <a:pt x="715" y="467"/>
                    </a:lnTo>
                    <a:close/>
                    <a:moveTo>
                      <a:pt x="715" y="223"/>
                    </a:moveTo>
                    <a:lnTo>
                      <a:pt x="615" y="223"/>
                    </a:lnTo>
                    <a:lnTo>
                      <a:pt x="615" y="151"/>
                    </a:lnTo>
                    <a:lnTo>
                      <a:pt x="715" y="151"/>
                    </a:lnTo>
                    <a:lnTo>
                      <a:pt x="715" y="223"/>
                    </a:lnTo>
                    <a:close/>
                  </a:path>
                </a:pathLst>
              </a:custGeom>
              <a:solidFill>
                <a:srgbClr val="81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9" name="Freeform 68"/>
              <p:cNvSpPr>
                <a:spLocks noChangeAspect="1" noEditPoints="1"/>
              </p:cNvSpPr>
              <p:nvPr/>
            </p:nvSpPr>
            <p:spPr bwMode="auto">
              <a:xfrm>
                <a:off x="5392875" y="3512238"/>
                <a:ext cx="227407" cy="314626"/>
              </a:xfrm>
              <a:custGeom>
                <a:avLst/>
                <a:gdLst/>
                <a:ahLst/>
                <a:cxnLst>
                  <a:cxn ang="0">
                    <a:pos x="396" y="294"/>
                  </a:cxn>
                  <a:cxn ang="0">
                    <a:pos x="411" y="265"/>
                  </a:cxn>
                  <a:cxn ang="0">
                    <a:pos x="281" y="22"/>
                  </a:cxn>
                  <a:cxn ang="0">
                    <a:pos x="295" y="0"/>
                  </a:cxn>
                  <a:cxn ang="0">
                    <a:pos x="14" y="22"/>
                  </a:cxn>
                  <a:cxn ang="0">
                    <a:pos x="29" y="545"/>
                  </a:cxn>
                  <a:cxn ang="0">
                    <a:pos x="0" y="588"/>
                  </a:cxn>
                  <a:cxn ang="0">
                    <a:pos x="425" y="545"/>
                  </a:cxn>
                  <a:cxn ang="0">
                    <a:pos x="137" y="523"/>
                  </a:cxn>
                  <a:cxn ang="0">
                    <a:pos x="79" y="445"/>
                  </a:cxn>
                  <a:cxn ang="0">
                    <a:pos x="137" y="523"/>
                  </a:cxn>
                  <a:cxn ang="0">
                    <a:pos x="79" y="394"/>
                  </a:cxn>
                  <a:cxn ang="0">
                    <a:pos x="137" y="323"/>
                  </a:cxn>
                  <a:cxn ang="0">
                    <a:pos x="137" y="272"/>
                  </a:cxn>
                  <a:cxn ang="0">
                    <a:pos x="79" y="194"/>
                  </a:cxn>
                  <a:cxn ang="0">
                    <a:pos x="137" y="272"/>
                  </a:cxn>
                  <a:cxn ang="0">
                    <a:pos x="79" y="143"/>
                  </a:cxn>
                  <a:cxn ang="0">
                    <a:pos x="137" y="72"/>
                  </a:cxn>
                  <a:cxn ang="0">
                    <a:pos x="231" y="545"/>
                  </a:cxn>
                  <a:cxn ang="0">
                    <a:pos x="173" y="445"/>
                  </a:cxn>
                  <a:cxn ang="0">
                    <a:pos x="231" y="545"/>
                  </a:cxn>
                  <a:cxn ang="0">
                    <a:pos x="173" y="394"/>
                  </a:cxn>
                  <a:cxn ang="0">
                    <a:pos x="231" y="323"/>
                  </a:cxn>
                  <a:cxn ang="0">
                    <a:pos x="231" y="272"/>
                  </a:cxn>
                  <a:cxn ang="0">
                    <a:pos x="173" y="194"/>
                  </a:cxn>
                  <a:cxn ang="0">
                    <a:pos x="231" y="272"/>
                  </a:cxn>
                  <a:cxn ang="0">
                    <a:pos x="173" y="143"/>
                  </a:cxn>
                  <a:cxn ang="0">
                    <a:pos x="231" y="72"/>
                  </a:cxn>
                  <a:cxn ang="0">
                    <a:pos x="360" y="523"/>
                  </a:cxn>
                  <a:cxn ang="0">
                    <a:pos x="310" y="445"/>
                  </a:cxn>
                  <a:cxn ang="0">
                    <a:pos x="360" y="523"/>
                  </a:cxn>
                  <a:cxn ang="0">
                    <a:pos x="310" y="394"/>
                  </a:cxn>
                  <a:cxn ang="0">
                    <a:pos x="360" y="323"/>
                  </a:cxn>
                </a:cxnLst>
                <a:rect l="0" t="0" r="r" b="b"/>
                <a:pathLst>
                  <a:path w="425" h="588">
                    <a:moveTo>
                      <a:pt x="396" y="545"/>
                    </a:moveTo>
                    <a:lnTo>
                      <a:pt x="396" y="294"/>
                    </a:lnTo>
                    <a:lnTo>
                      <a:pt x="411" y="294"/>
                    </a:lnTo>
                    <a:lnTo>
                      <a:pt x="411" y="265"/>
                    </a:lnTo>
                    <a:lnTo>
                      <a:pt x="281" y="265"/>
                    </a:lnTo>
                    <a:lnTo>
                      <a:pt x="281" y="22"/>
                    </a:lnTo>
                    <a:lnTo>
                      <a:pt x="295" y="22"/>
                    </a:lnTo>
                    <a:lnTo>
                      <a:pt x="295" y="0"/>
                    </a:lnTo>
                    <a:lnTo>
                      <a:pt x="14" y="0"/>
                    </a:lnTo>
                    <a:lnTo>
                      <a:pt x="14" y="22"/>
                    </a:lnTo>
                    <a:lnTo>
                      <a:pt x="29" y="22"/>
                    </a:lnTo>
                    <a:lnTo>
                      <a:pt x="29" y="545"/>
                    </a:lnTo>
                    <a:lnTo>
                      <a:pt x="0" y="545"/>
                    </a:lnTo>
                    <a:lnTo>
                      <a:pt x="0" y="588"/>
                    </a:lnTo>
                    <a:lnTo>
                      <a:pt x="425" y="588"/>
                    </a:lnTo>
                    <a:lnTo>
                      <a:pt x="425" y="545"/>
                    </a:lnTo>
                    <a:lnTo>
                      <a:pt x="396" y="545"/>
                    </a:lnTo>
                    <a:close/>
                    <a:moveTo>
                      <a:pt x="137" y="523"/>
                    </a:moveTo>
                    <a:lnTo>
                      <a:pt x="79" y="523"/>
                    </a:lnTo>
                    <a:lnTo>
                      <a:pt x="79" y="445"/>
                    </a:lnTo>
                    <a:lnTo>
                      <a:pt x="137" y="445"/>
                    </a:lnTo>
                    <a:lnTo>
                      <a:pt x="137" y="523"/>
                    </a:lnTo>
                    <a:close/>
                    <a:moveTo>
                      <a:pt x="137" y="394"/>
                    </a:moveTo>
                    <a:lnTo>
                      <a:pt x="79" y="394"/>
                    </a:lnTo>
                    <a:lnTo>
                      <a:pt x="79" y="323"/>
                    </a:lnTo>
                    <a:lnTo>
                      <a:pt x="137" y="323"/>
                    </a:lnTo>
                    <a:lnTo>
                      <a:pt x="137" y="394"/>
                    </a:lnTo>
                    <a:close/>
                    <a:moveTo>
                      <a:pt x="137" y="272"/>
                    </a:moveTo>
                    <a:lnTo>
                      <a:pt x="79" y="272"/>
                    </a:lnTo>
                    <a:lnTo>
                      <a:pt x="79" y="194"/>
                    </a:lnTo>
                    <a:lnTo>
                      <a:pt x="137" y="194"/>
                    </a:lnTo>
                    <a:lnTo>
                      <a:pt x="137" y="272"/>
                    </a:lnTo>
                    <a:close/>
                    <a:moveTo>
                      <a:pt x="137" y="143"/>
                    </a:moveTo>
                    <a:lnTo>
                      <a:pt x="79" y="143"/>
                    </a:lnTo>
                    <a:lnTo>
                      <a:pt x="79" y="72"/>
                    </a:lnTo>
                    <a:lnTo>
                      <a:pt x="137" y="72"/>
                    </a:lnTo>
                    <a:lnTo>
                      <a:pt x="137" y="143"/>
                    </a:lnTo>
                    <a:close/>
                    <a:moveTo>
                      <a:pt x="231" y="545"/>
                    </a:moveTo>
                    <a:lnTo>
                      <a:pt x="173" y="545"/>
                    </a:lnTo>
                    <a:lnTo>
                      <a:pt x="173" y="445"/>
                    </a:lnTo>
                    <a:lnTo>
                      <a:pt x="231" y="445"/>
                    </a:lnTo>
                    <a:lnTo>
                      <a:pt x="231" y="545"/>
                    </a:lnTo>
                    <a:close/>
                    <a:moveTo>
                      <a:pt x="231" y="394"/>
                    </a:moveTo>
                    <a:lnTo>
                      <a:pt x="173" y="394"/>
                    </a:lnTo>
                    <a:lnTo>
                      <a:pt x="173" y="323"/>
                    </a:lnTo>
                    <a:lnTo>
                      <a:pt x="231" y="323"/>
                    </a:lnTo>
                    <a:lnTo>
                      <a:pt x="231" y="394"/>
                    </a:lnTo>
                    <a:close/>
                    <a:moveTo>
                      <a:pt x="231" y="272"/>
                    </a:moveTo>
                    <a:lnTo>
                      <a:pt x="173" y="272"/>
                    </a:lnTo>
                    <a:lnTo>
                      <a:pt x="173" y="194"/>
                    </a:lnTo>
                    <a:lnTo>
                      <a:pt x="231" y="194"/>
                    </a:lnTo>
                    <a:lnTo>
                      <a:pt x="231" y="272"/>
                    </a:lnTo>
                    <a:close/>
                    <a:moveTo>
                      <a:pt x="231" y="143"/>
                    </a:moveTo>
                    <a:lnTo>
                      <a:pt x="173" y="143"/>
                    </a:lnTo>
                    <a:lnTo>
                      <a:pt x="173" y="72"/>
                    </a:lnTo>
                    <a:lnTo>
                      <a:pt x="231" y="72"/>
                    </a:lnTo>
                    <a:lnTo>
                      <a:pt x="231" y="143"/>
                    </a:lnTo>
                    <a:close/>
                    <a:moveTo>
                      <a:pt x="360" y="523"/>
                    </a:moveTo>
                    <a:lnTo>
                      <a:pt x="310" y="523"/>
                    </a:lnTo>
                    <a:lnTo>
                      <a:pt x="310" y="445"/>
                    </a:lnTo>
                    <a:lnTo>
                      <a:pt x="360" y="445"/>
                    </a:lnTo>
                    <a:lnTo>
                      <a:pt x="360" y="523"/>
                    </a:lnTo>
                    <a:close/>
                    <a:moveTo>
                      <a:pt x="360" y="394"/>
                    </a:moveTo>
                    <a:lnTo>
                      <a:pt x="310" y="394"/>
                    </a:lnTo>
                    <a:lnTo>
                      <a:pt x="310" y="323"/>
                    </a:lnTo>
                    <a:lnTo>
                      <a:pt x="360" y="323"/>
                    </a:lnTo>
                    <a:lnTo>
                      <a:pt x="360" y="394"/>
                    </a:lnTo>
                    <a:close/>
                  </a:path>
                </a:pathLst>
              </a:custGeom>
              <a:solidFill>
                <a:srgbClr val="81B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pic>
          <p:nvPicPr>
            <p:cNvPr id="5142" name="Picture 22" descr="C:\Users\sushetty\Documents\Delloite\SOFI\Jobs\2014\March\04.03 -Sinead - EM\law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6600" y="2698390"/>
              <a:ext cx="1580081" cy="1338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 bwMode="auto">
            <a:xfrm>
              <a:off x="2476301" y="4133490"/>
              <a:ext cx="2268657" cy="57510"/>
            </a:xfrm>
            <a:prstGeom prst="rect">
              <a:avLst/>
            </a:prstGeom>
            <a:solidFill>
              <a:srgbClr val="00277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  <a:defRPr/>
              </a:pPr>
              <a:endParaRPr lang="en-US" kern="0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68300" y="4385330"/>
            <a:ext cx="8458200" cy="614182"/>
            <a:chOff x="342900" y="4038600"/>
            <a:chExt cx="8458200" cy="690382"/>
          </a:xfrm>
        </p:grpSpPr>
        <p:sp>
          <p:nvSpPr>
            <p:cNvPr id="9" name="Up-Down Arrow 8"/>
            <p:cNvSpPr/>
            <p:nvPr/>
          </p:nvSpPr>
          <p:spPr>
            <a:xfrm rot="5400000">
              <a:off x="4226809" y="154691"/>
              <a:ext cx="690382" cy="8458200"/>
            </a:xfrm>
            <a:prstGeom prst="upDownArrow">
              <a:avLst/>
            </a:prstGeom>
            <a:gradFill>
              <a:gsLst>
                <a:gs pos="37000">
                  <a:srgbClr val="81BC00"/>
                </a:gs>
                <a:gs pos="0">
                  <a:schemeClr val="accent3"/>
                </a:gs>
                <a:gs pos="72000">
                  <a:schemeClr val="tx2"/>
                </a:gs>
                <a:gs pos="100000">
                  <a:schemeClr val="accent4"/>
                </a:gs>
              </a:gsLst>
              <a:lin ang="5400000" scaled="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rtlCol="0" anchor="ctr"/>
            <a:lstStyle/>
            <a:p>
              <a:pPr algn="ctr"/>
              <a:endParaRPr lang="en-US" sz="1800" b="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200400" y="4245292"/>
              <a:ext cx="7315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Public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314950" y="4245292"/>
              <a:ext cx="7991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Private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130943" y="5166408"/>
            <a:ext cx="1235776" cy="1234392"/>
            <a:chOff x="3886200" y="4953000"/>
            <a:chExt cx="1371600" cy="1370063"/>
          </a:xfrm>
        </p:grpSpPr>
        <p:sp>
          <p:nvSpPr>
            <p:cNvPr id="106" name="Oval 8"/>
            <p:cNvSpPr>
              <a:spLocks noChangeArrowheads="1"/>
            </p:cNvSpPr>
            <p:nvPr/>
          </p:nvSpPr>
          <p:spPr bwMode="blackWhite">
            <a:xfrm>
              <a:off x="3886200" y="4953000"/>
              <a:ext cx="1371600" cy="1370063"/>
            </a:xfrm>
            <a:prstGeom prst="star24">
              <a:avLst>
                <a:gd name="adj" fmla="val 47274"/>
              </a:avLst>
            </a:prstGeom>
            <a:solidFill>
              <a:srgbClr val="313131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110" name="Oval 8"/>
            <p:cNvSpPr/>
            <p:nvPr/>
          </p:nvSpPr>
          <p:spPr>
            <a:xfrm>
              <a:off x="4060125" y="5408662"/>
              <a:ext cx="1023750" cy="4587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kern="1200" dirty="0" smtClean="0"/>
                <a:t>Est. 22 million low-income households</a:t>
              </a:r>
              <a:endParaRPr lang="en-US" sz="1050" b="1" kern="12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384224" y="5166408"/>
            <a:ext cx="1235776" cy="1234392"/>
            <a:chOff x="6384224" y="5166408"/>
            <a:chExt cx="1235776" cy="1234392"/>
          </a:xfrm>
        </p:grpSpPr>
        <p:sp>
          <p:nvSpPr>
            <p:cNvPr id="119" name="Oval 8"/>
            <p:cNvSpPr>
              <a:spLocks noChangeArrowheads="1"/>
            </p:cNvSpPr>
            <p:nvPr/>
          </p:nvSpPr>
          <p:spPr bwMode="blackWhite">
            <a:xfrm>
              <a:off x="6384224" y="5166408"/>
              <a:ext cx="1235776" cy="1234392"/>
            </a:xfrm>
            <a:prstGeom prst="star24">
              <a:avLst>
                <a:gd name="adj" fmla="val 47274"/>
              </a:avLst>
            </a:prstGeom>
            <a:solidFill>
              <a:srgbClr val="1462FF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en-GB" sz="14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120" name="Oval 8"/>
            <p:cNvSpPr/>
            <p:nvPr/>
          </p:nvSpPr>
          <p:spPr>
            <a:xfrm>
              <a:off x="6540926" y="5576948"/>
              <a:ext cx="922372" cy="413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/>
                <a:t>Quality affordable housing in short supply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877662" y="5166408"/>
            <a:ext cx="1235776" cy="1234392"/>
            <a:chOff x="1877662" y="5166408"/>
            <a:chExt cx="1235776" cy="1234392"/>
          </a:xfrm>
        </p:grpSpPr>
        <p:sp>
          <p:nvSpPr>
            <p:cNvPr id="123" name="Oval 8"/>
            <p:cNvSpPr>
              <a:spLocks noChangeArrowheads="1"/>
            </p:cNvSpPr>
            <p:nvPr/>
          </p:nvSpPr>
          <p:spPr bwMode="blackWhite">
            <a:xfrm>
              <a:off x="1877662" y="5166408"/>
              <a:ext cx="1235776" cy="1234392"/>
            </a:xfrm>
            <a:prstGeom prst="star24">
              <a:avLst>
                <a:gd name="adj" fmla="val 47274"/>
              </a:avLst>
            </a:prstGeom>
            <a:solidFill>
              <a:srgbClr val="0079A6"/>
            </a:soli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en-GB" sz="14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124" name="Oval 8"/>
            <p:cNvSpPr/>
            <p:nvPr/>
          </p:nvSpPr>
          <p:spPr>
            <a:xfrm>
              <a:off x="2034364" y="5576948"/>
              <a:ext cx="922372" cy="413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b="1" dirty="0"/>
                <a:t>Est. US$220 billion market size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37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438149" y="1295400"/>
            <a:ext cx="7298647" cy="400050"/>
            <a:chOff x="438149" y="1295400"/>
            <a:chExt cx="7196139" cy="349250"/>
          </a:xfrm>
        </p:grpSpPr>
        <p:sp>
          <p:nvSpPr>
            <p:cNvPr id="72" name="AutoShape 120"/>
            <p:cNvSpPr>
              <a:spLocks noChangeArrowheads="1"/>
            </p:cNvSpPr>
            <p:nvPr/>
          </p:nvSpPr>
          <p:spPr bwMode="auto">
            <a:xfrm>
              <a:off x="438149" y="1295400"/>
              <a:ext cx="7196139" cy="349250"/>
            </a:xfrm>
            <a:prstGeom prst="rightArrow">
              <a:avLst>
                <a:gd name="adj1" fmla="val 50000"/>
                <a:gd name="adj2" fmla="val 55682"/>
              </a:avLst>
            </a:prstGeom>
            <a:solidFill>
              <a:srgbClr val="0079A6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algn="ctr" latinLnBrk="1"/>
              <a:endParaRPr kumimoji="1" lang="ko-KR" altLang="en-US" sz="1000">
                <a:latin typeface="Arial Narrow" pitchFamily="34" charset="0"/>
                <a:ea typeface="가는각진제목체" pitchFamily="18" charset="-127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193509" y="1348165"/>
              <a:ext cx="218040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Building the Supply of Housing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46038"/>
            <a:ext cx="8330184" cy="333425"/>
          </a:xfrm>
        </p:spPr>
        <p:txBody>
          <a:bodyPr/>
          <a:lstStyle/>
          <a:p>
            <a:r>
              <a:rPr lang="en-US" dirty="0" smtClean="0"/>
              <a:t>Market-Making Approach and Outcomes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5325" y="914400"/>
            <a:ext cx="992950" cy="3048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rtlCol="0" anchor="ctr"/>
          <a:lstStyle/>
          <a:p>
            <a:pPr algn="ctr"/>
            <a:r>
              <a:rPr lang="en-US" sz="1000" b="1" dirty="0" smtClean="0"/>
              <a:t>2005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90564" y="914400"/>
            <a:ext cx="996696" cy="304800"/>
          </a:xfrm>
          <a:prstGeom prst="rect">
            <a:avLst/>
          </a:prstGeom>
          <a:solidFill>
            <a:srgbClr val="8C8C8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rtlCol="0" anchor="ctr"/>
          <a:lstStyle/>
          <a:p>
            <a:pPr algn="ctr"/>
            <a:r>
              <a:rPr lang="en-US" sz="1000" b="1" dirty="0" smtClean="0"/>
              <a:t>2006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39549" y="914400"/>
            <a:ext cx="996696" cy="3048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rtlCol="0" anchor="ctr"/>
          <a:lstStyle/>
          <a:p>
            <a:pPr algn="ctr"/>
            <a:r>
              <a:rPr lang="en-US" sz="1000" b="1" dirty="0" smtClean="0"/>
              <a:t>2007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88534" y="914400"/>
            <a:ext cx="996696" cy="304800"/>
          </a:xfrm>
          <a:prstGeom prst="rect">
            <a:avLst/>
          </a:prstGeom>
          <a:solidFill>
            <a:srgbClr val="8C8C8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rtlCol="0" anchor="ctr"/>
          <a:lstStyle/>
          <a:p>
            <a:pPr algn="ctr"/>
            <a:r>
              <a:rPr lang="en-US" sz="1000" b="1" dirty="0" smtClean="0"/>
              <a:t>2008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37519" y="914400"/>
            <a:ext cx="996696" cy="3048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rtlCol="0" anchor="ctr"/>
          <a:lstStyle/>
          <a:p>
            <a:pPr algn="ctr"/>
            <a:r>
              <a:rPr lang="en-US" sz="1000" b="1" dirty="0" smtClean="0"/>
              <a:t>2009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86504" y="914400"/>
            <a:ext cx="996696" cy="304800"/>
          </a:xfrm>
          <a:prstGeom prst="rect">
            <a:avLst/>
          </a:prstGeom>
          <a:solidFill>
            <a:srgbClr val="8C8C8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rtlCol="0" anchor="ctr"/>
          <a:lstStyle/>
          <a:p>
            <a:pPr algn="ctr"/>
            <a:r>
              <a:rPr lang="en-US" sz="1000" b="1" dirty="0" smtClean="0"/>
              <a:t>2010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35489" y="914400"/>
            <a:ext cx="996696" cy="3048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rtlCol="0" anchor="ctr"/>
          <a:lstStyle/>
          <a:p>
            <a:pPr algn="ctr"/>
            <a:r>
              <a:rPr lang="en-US" sz="1000" b="1" dirty="0" smtClean="0"/>
              <a:t>2011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784475" y="914400"/>
            <a:ext cx="996696" cy="304800"/>
          </a:xfrm>
          <a:prstGeom prst="rect">
            <a:avLst/>
          </a:prstGeom>
          <a:solidFill>
            <a:srgbClr val="8C8C8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rtlCol="0" anchor="ctr"/>
          <a:lstStyle/>
          <a:p>
            <a:pPr algn="ctr"/>
            <a:r>
              <a:rPr lang="en-US" sz="1000" b="1" dirty="0" smtClean="0"/>
              <a:t>2012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619499" y="1619250"/>
            <a:ext cx="3048001" cy="400050"/>
            <a:chOff x="3619499" y="1619250"/>
            <a:chExt cx="3048001" cy="349250"/>
          </a:xfrm>
          <a:solidFill>
            <a:srgbClr val="81BC00"/>
          </a:solidFill>
        </p:grpSpPr>
        <p:sp>
          <p:nvSpPr>
            <p:cNvPr id="26" name="AutoShape 120"/>
            <p:cNvSpPr>
              <a:spLocks noChangeArrowheads="1"/>
            </p:cNvSpPr>
            <p:nvPr/>
          </p:nvSpPr>
          <p:spPr bwMode="auto">
            <a:xfrm>
              <a:off x="3619499" y="1619250"/>
              <a:ext cx="3048001" cy="349250"/>
            </a:xfrm>
            <a:prstGeom prst="rightArrow">
              <a:avLst>
                <a:gd name="adj1" fmla="val 50000"/>
                <a:gd name="adj2" fmla="val 55682"/>
              </a:avLst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algn="ctr" latinLnBrk="1"/>
              <a:endParaRPr kumimoji="1" lang="ko-KR" altLang="en-US" sz="1000">
                <a:solidFill>
                  <a:schemeClr val="bg1"/>
                </a:solidFill>
                <a:latin typeface="Arial Narrow" pitchFamily="34" charset="0"/>
                <a:ea typeface="가는각진제목체" pitchFamily="18" charset="-127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67893" y="1672016"/>
              <a:ext cx="2188420" cy="2216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bg1"/>
                  </a:solidFill>
                </a:rPr>
                <a:t>Re-Shaping </a:t>
              </a:r>
              <a:r>
                <a:rPr lang="en-US" sz="1050" b="1" dirty="0">
                  <a:solidFill>
                    <a:schemeClr val="bg1"/>
                  </a:solidFill>
                </a:rPr>
                <a:t>the Finance Market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25340" y="1943100"/>
            <a:ext cx="3051810" cy="400050"/>
            <a:chOff x="4625340" y="1943100"/>
            <a:chExt cx="3008948" cy="349250"/>
          </a:xfrm>
        </p:grpSpPr>
        <p:sp>
          <p:nvSpPr>
            <p:cNvPr id="27" name="AutoShape 120"/>
            <p:cNvSpPr>
              <a:spLocks noChangeArrowheads="1"/>
            </p:cNvSpPr>
            <p:nvPr/>
          </p:nvSpPr>
          <p:spPr bwMode="auto">
            <a:xfrm>
              <a:off x="4625340" y="1943100"/>
              <a:ext cx="3008948" cy="349250"/>
            </a:xfrm>
            <a:prstGeom prst="rightArrow">
              <a:avLst>
                <a:gd name="adj1" fmla="val 50000"/>
                <a:gd name="adj2" fmla="val 55682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algn="ctr" latinLnBrk="1"/>
              <a:endParaRPr kumimoji="1" lang="ko-KR" altLang="en-US" sz="1000">
                <a:latin typeface="Arial Narrow" pitchFamily="34" charset="0"/>
                <a:ea typeface="가는각진제목체" pitchFamily="18" charset="-127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40863" y="1996904"/>
              <a:ext cx="1717137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Growing the Ecosystem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181600" y="2743200"/>
            <a:ext cx="3345571" cy="3358443"/>
            <a:chOff x="5320634" y="2685239"/>
            <a:chExt cx="3345571" cy="3358443"/>
          </a:xfrm>
        </p:grpSpPr>
        <p:grpSp>
          <p:nvGrpSpPr>
            <p:cNvPr id="42" name="Group 41"/>
            <p:cNvGrpSpPr/>
            <p:nvPr/>
          </p:nvGrpSpPr>
          <p:grpSpPr>
            <a:xfrm>
              <a:off x="5320634" y="2685239"/>
              <a:ext cx="3345571" cy="3358443"/>
              <a:chOff x="5552430" y="1579532"/>
              <a:chExt cx="936626" cy="940230"/>
            </a:xfrm>
          </p:grpSpPr>
          <p:sp>
            <p:nvSpPr>
              <p:cNvPr id="56" name="Pie 55"/>
              <p:cNvSpPr/>
              <p:nvPr/>
            </p:nvSpPr>
            <p:spPr bwMode="auto">
              <a:xfrm>
                <a:off x="5552430" y="1579532"/>
                <a:ext cx="900815" cy="907668"/>
              </a:xfrm>
              <a:prstGeom prst="pie">
                <a:avLst>
                  <a:gd name="adj1" fmla="val 8987380"/>
                  <a:gd name="adj2" fmla="val 16200000"/>
                </a:avLst>
              </a:prstGeom>
              <a:solidFill>
                <a:srgbClr val="BDD203"/>
              </a:solidFill>
              <a:ln w="952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672"/>
                  </a:spcBef>
                  <a:buClr>
                    <a:schemeClr val="accent1"/>
                  </a:buClr>
                  <a:buFont typeface="Wingdings" pitchFamily="2" charset="2"/>
                  <a:buChar char="§"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Pie 56"/>
              <p:cNvSpPr/>
              <p:nvPr/>
            </p:nvSpPr>
            <p:spPr bwMode="auto">
              <a:xfrm flipH="1">
                <a:off x="5599512" y="1579532"/>
                <a:ext cx="889544" cy="914018"/>
              </a:xfrm>
              <a:prstGeom prst="pie">
                <a:avLst>
                  <a:gd name="adj1" fmla="val 8915948"/>
                  <a:gd name="adj2" fmla="val 16200000"/>
                </a:avLst>
              </a:prstGeom>
              <a:solidFill>
                <a:srgbClr val="81BC00"/>
              </a:solidFill>
              <a:ln w="952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672"/>
                  </a:spcBef>
                  <a:buClr>
                    <a:schemeClr val="accent1"/>
                  </a:buClr>
                  <a:buFont typeface="Wingdings" pitchFamily="2" charset="2"/>
                  <a:buChar char="§"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Pie 57"/>
              <p:cNvSpPr/>
              <p:nvPr/>
            </p:nvSpPr>
            <p:spPr bwMode="auto">
              <a:xfrm rot="7017080" flipH="1">
                <a:off x="5567762" y="1605362"/>
                <a:ext cx="914400" cy="914400"/>
              </a:xfrm>
              <a:prstGeom prst="pie">
                <a:avLst>
                  <a:gd name="adj1" fmla="val 8959960"/>
                  <a:gd name="adj2" fmla="val 15768506"/>
                </a:avLst>
              </a:prstGeom>
              <a:solidFill>
                <a:schemeClr val="accent4"/>
              </a:solidFill>
              <a:ln w="952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672"/>
                  </a:spcBef>
                  <a:buClr>
                    <a:schemeClr val="accent1"/>
                  </a:buClr>
                  <a:buFont typeface="Wingdings" pitchFamily="2" charset="2"/>
                  <a:buChar char="§"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494987" y="3894237"/>
              <a:ext cx="1035305" cy="1035306"/>
              <a:chOff x="614899" y="1894475"/>
              <a:chExt cx="1083082" cy="1083081"/>
            </a:xfrm>
            <a:solidFill>
              <a:srgbClr val="00A1DE"/>
            </a:solidFill>
          </p:grpSpPr>
          <p:sp>
            <p:nvSpPr>
              <p:cNvPr id="54" name="Oval 5"/>
              <p:cNvSpPr>
                <a:spLocks noChangeArrowheads="1"/>
              </p:cNvSpPr>
              <p:nvPr/>
            </p:nvSpPr>
            <p:spPr bwMode="auto">
              <a:xfrm>
                <a:off x="614899" y="1894475"/>
                <a:ext cx="1083082" cy="108308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sz="1100" b="0" dirty="0">
                  <a:solidFill>
                    <a:srgbClr val="000000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55" name="Rectangle 20"/>
              <p:cNvSpPr>
                <a:spLocks noChangeArrowheads="1"/>
              </p:cNvSpPr>
              <p:nvPr/>
            </p:nvSpPr>
            <p:spPr bwMode="auto">
              <a:xfrm>
                <a:off x="643053" y="2265037"/>
                <a:ext cx="1003547" cy="4170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rgbClr val="28A4D5"/>
                  </a:buClr>
                  <a:buFont typeface="Arial" charset="0"/>
                  <a:buNone/>
                  <a:defRPr/>
                </a:pPr>
                <a:r>
                  <a:rPr lang="en-AU" sz="1200" b="1" dirty="0" smtClean="0">
                    <a:solidFill>
                      <a:srgbClr val="FFFFFF"/>
                    </a:solidFill>
                    <a:latin typeface="Arial"/>
                    <a:cs typeface="Arial" charset="0"/>
                  </a:rPr>
                  <a:t>Delivered</a:t>
                </a:r>
                <a:br>
                  <a:rPr lang="en-AU" sz="1200" b="1" dirty="0" smtClean="0">
                    <a:solidFill>
                      <a:srgbClr val="FFFFFF"/>
                    </a:solidFill>
                    <a:latin typeface="Arial"/>
                    <a:cs typeface="Arial" charset="0"/>
                  </a:rPr>
                </a:br>
                <a:r>
                  <a:rPr lang="en-AU" sz="1200" b="1" dirty="0" smtClean="0">
                    <a:solidFill>
                      <a:srgbClr val="FFFFFF"/>
                    </a:solidFill>
                    <a:latin typeface="Arial"/>
                    <a:cs typeface="Arial" charset="0"/>
                  </a:rPr>
                  <a:t>Outcomes</a:t>
                </a:r>
                <a:endParaRPr lang="en-AU" sz="1200" b="1" dirty="0">
                  <a:solidFill>
                    <a:srgbClr val="FFFFFF"/>
                  </a:solidFill>
                  <a:latin typeface="Arial"/>
                  <a:cs typeface="Arial" charset="0"/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5638801" y="3048000"/>
              <a:ext cx="1338229" cy="9711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</a:pPr>
              <a:r>
                <a:rPr lang="en-US" sz="1200" b="1" dirty="0">
                  <a:solidFill>
                    <a:schemeClr val="bg1"/>
                  </a:solidFill>
                </a:rPr>
                <a:t>Successfully created market for low-income customers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34183" y="2957376"/>
              <a:ext cx="1436880" cy="10392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51" name="Picture 6" descr="C:\Users\sushetty\Documents\Delloite\SOFI\Jobs\2014\March\04.03 -Sinead - EM\Untitled-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1567" y="5509259"/>
              <a:ext cx="432234" cy="449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7061507" y="3000200"/>
              <a:ext cx="1088546" cy="9711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</a:pPr>
              <a:r>
                <a:rPr lang="en-US" sz="1200" b="1" dirty="0">
                  <a:solidFill>
                    <a:schemeClr val="bg1"/>
                  </a:solidFill>
                </a:rPr>
                <a:t>Over 50,000 homes built across 13 cities by 30 developers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061192" y="4822389"/>
              <a:ext cx="1935902" cy="816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</a:pPr>
              <a:r>
                <a:rPr lang="en-US" sz="1200" b="1" dirty="0">
                  <a:solidFill>
                    <a:schemeClr val="bg1"/>
                  </a:solidFill>
                </a:rPr>
                <a:t>At least 10 Mortgage Finance Companies serving the market</a:t>
              </a:r>
            </a:p>
          </p:txBody>
        </p:sp>
        <p:sp>
          <p:nvSpPr>
            <p:cNvPr id="60" name="Freeform 69"/>
            <p:cNvSpPr>
              <a:spLocks noChangeAspect="1"/>
            </p:cNvSpPr>
            <p:nvPr/>
          </p:nvSpPr>
          <p:spPr bwMode="auto">
            <a:xfrm>
              <a:off x="7696200" y="3962400"/>
              <a:ext cx="683209" cy="609600"/>
            </a:xfrm>
            <a:custGeom>
              <a:avLst/>
              <a:gdLst/>
              <a:ahLst/>
              <a:cxnLst>
                <a:cxn ang="0">
                  <a:pos x="90" y="43"/>
                </a:cxn>
                <a:cxn ang="0">
                  <a:pos x="50" y="2"/>
                </a:cxn>
                <a:cxn ang="0">
                  <a:pos x="42" y="2"/>
                </a:cxn>
                <a:cxn ang="0">
                  <a:pos x="2" y="43"/>
                </a:cxn>
                <a:cxn ang="0">
                  <a:pos x="3" y="47"/>
                </a:cxn>
                <a:cxn ang="0">
                  <a:pos x="12" y="47"/>
                </a:cxn>
                <a:cxn ang="0">
                  <a:pos x="12" y="78"/>
                </a:cxn>
                <a:cxn ang="0">
                  <a:pos x="16" y="82"/>
                </a:cxn>
                <a:cxn ang="0">
                  <a:pos x="36" y="82"/>
                </a:cxn>
                <a:cxn ang="0">
                  <a:pos x="36" y="51"/>
                </a:cxn>
                <a:cxn ang="0">
                  <a:pos x="56" y="51"/>
                </a:cxn>
                <a:cxn ang="0">
                  <a:pos x="56" y="82"/>
                </a:cxn>
                <a:cxn ang="0">
                  <a:pos x="77" y="82"/>
                </a:cxn>
                <a:cxn ang="0">
                  <a:pos x="80" y="78"/>
                </a:cxn>
                <a:cxn ang="0">
                  <a:pos x="80" y="47"/>
                </a:cxn>
                <a:cxn ang="0">
                  <a:pos x="88" y="47"/>
                </a:cxn>
                <a:cxn ang="0">
                  <a:pos x="90" y="43"/>
                </a:cxn>
              </a:cxnLst>
              <a:rect l="0" t="0" r="r" b="b"/>
              <a:pathLst>
                <a:path w="92" h="82">
                  <a:moveTo>
                    <a:pt x="90" y="43"/>
                  </a:moveTo>
                  <a:cubicBezTo>
                    <a:pt x="50" y="2"/>
                    <a:pt x="50" y="2"/>
                    <a:pt x="50" y="2"/>
                  </a:cubicBezTo>
                  <a:cubicBezTo>
                    <a:pt x="48" y="0"/>
                    <a:pt x="44" y="0"/>
                    <a:pt x="42" y="2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0" y="45"/>
                    <a:pt x="0" y="47"/>
                    <a:pt x="3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80"/>
                    <a:pt x="12" y="82"/>
                    <a:pt x="1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82"/>
                    <a:pt x="56" y="82"/>
                    <a:pt x="56" y="82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80" y="82"/>
                    <a:pt x="80" y="80"/>
                    <a:pt x="80" y="78"/>
                  </a:cubicBezTo>
                  <a:cubicBezTo>
                    <a:pt x="80" y="47"/>
                    <a:pt x="80" y="47"/>
                    <a:pt x="80" y="47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1" y="47"/>
                    <a:pt x="92" y="45"/>
                    <a:pt x="90" y="4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Freeform 25"/>
            <p:cNvSpPr>
              <a:spLocks noChangeAspect="1" noEditPoints="1"/>
            </p:cNvSpPr>
            <p:nvPr/>
          </p:nvSpPr>
          <p:spPr bwMode="auto">
            <a:xfrm>
              <a:off x="5607908" y="4003589"/>
              <a:ext cx="606652" cy="533400"/>
            </a:xfrm>
            <a:custGeom>
              <a:avLst/>
              <a:gdLst/>
              <a:ahLst/>
              <a:cxnLst>
                <a:cxn ang="0">
                  <a:pos x="82" y="72"/>
                </a:cxn>
                <a:cxn ang="0">
                  <a:pos x="81" y="55"/>
                </a:cxn>
                <a:cxn ang="0">
                  <a:pos x="70" y="49"/>
                </a:cxn>
                <a:cxn ang="0">
                  <a:pos x="62" y="39"/>
                </a:cxn>
                <a:cxn ang="0">
                  <a:pos x="65" y="32"/>
                </a:cxn>
                <a:cxn ang="0">
                  <a:pos x="67" y="28"/>
                </a:cxn>
                <a:cxn ang="0">
                  <a:pos x="66" y="25"/>
                </a:cxn>
                <a:cxn ang="0">
                  <a:pos x="67" y="20"/>
                </a:cxn>
                <a:cxn ang="0">
                  <a:pos x="57" y="11"/>
                </a:cxn>
                <a:cxn ang="0">
                  <a:pos x="47" y="20"/>
                </a:cxn>
                <a:cxn ang="0">
                  <a:pos x="48" y="25"/>
                </a:cxn>
                <a:cxn ang="0">
                  <a:pos x="47" y="28"/>
                </a:cxn>
                <a:cxn ang="0">
                  <a:pos x="49" y="32"/>
                </a:cxn>
                <a:cxn ang="0">
                  <a:pos x="52" y="39"/>
                </a:cxn>
                <a:cxn ang="0">
                  <a:pos x="48" y="46"/>
                </a:cxn>
                <a:cxn ang="0">
                  <a:pos x="63" y="60"/>
                </a:cxn>
                <a:cxn ang="0">
                  <a:pos x="63" y="72"/>
                </a:cxn>
                <a:cxn ang="0">
                  <a:pos x="82" y="72"/>
                </a:cxn>
                <a:cxn ang="0">
                  <a:pos x="42" y="51"/>
                </a:cxn>
                <a:cxn ang="0">
                  <a:pos x="31" y="39"/>
                </a:cxn>
                <a:cxn ang="0">
                  <a:pos x="35" y="29"/>
                </a:cxn>
                <a:cxn ang="0">
                  <a:pos x="38" y="23"/>
                </a:cxn>
                <a:cxn ang="0">
                  <a:pos x="37" y="20"/>
                </a:cxn>
                <a:cxn ang="0">
                  <a:pos x="37" y="13"/>
                </a:cxn>
                <a:cxn ang="0">
                  <a:pos x="24" y="0"/>
                </a:cxn>
                <a:cxn ang="0">
                  <a:pos x="11" y="13"/>
                </a:cxn>
                <a:cxn ang="0">
                  <a:pos x="12" y="20"/>
                </a:cxn>
                <a:cxn ang="0">
                  <a:pos x="11" y="23"/>
                </a:cxn>
                <a:cxn ang="0">
                  <a:pos x="14" y="29"/>
                </a:cxn>
                <a:cxn ang="0">
                  <a:pos x="18" y="39"/>
                </a:cxn>
                <a:cxn ang="0">
                  <a:pos x="7" y="51"/>
                </a:cxn>
                <a:cxn ang="0">
                  <a:pos x="0" y="57"/>
                </a:cxn>
                <a:cxn ang="0">
                  <a:pos x="0" y="72"/>
                </a:cxn>
                <a:cxn ang="0">
                  <a:pos x="57" y="72"/>
                </a:cxn>
                <a:cxn ang="0">
                  <a:pos x="57" y="61"/>
                </a:cxn>
                <a:cxn ang="0">
                  <a:pos x="42" y="51"/>
                </a:cxn>
              </a:cxnLst>
              <a:rect l="0" t="0" r="r" b="b"/>
              <a:pathLst>
                <a:path w="82" h="72">
                  <a:moveTo>
                    <a:pt x="82" y="72"/>
                  </a:moveTo>
                  <a:cubicBezTo>
                    <a:pt x="82" y="72"/>
                    <a:pt x="82" y="57"/>
                    <a:pt x="81" y="55"/>
                  </a:cubicBezTo>
                  <a:cubicBezTo>
                    <a:pt x="79" y="53"/>
                    <a:pt x="76" y="51"/>
                    <a:pt x="70" y="49"/>
                  </a:cubicBezTo>
                  <a:cubicBezTo>
                    <a:pt x="64" y="46"/>
                    <a:pt x="62" y="44"/>
                    <a:pt x="62" y="39"/>
                  </a:cubicBezTo>
                  <a:cubicBezTo>
                    <a:pt x="62" y="37"/>
                    <a:pt x="64" y="37"/>
                    <a:pt x="65" y="32"/>
                  </a:cubicBezTo>
                  <a:cubicBezTo>
                    <a:pt x="65" y="30"/>
                    <a:pt x="67" y="32"/>
                    <a:pt x="67" y="28"/>
                  </a:cubicBezTo>
                  <a:cubicBezTo>
                    <a:pt x="67" y="26"/>
                    <a:pt x="66" y="25"/>
                    <a:pt x="66" y="25"/>
                  </a:cubicBezTo>
                  <a:cubicBezTo>
                    <a:pt x="66" y="25"/>
                    <a:pt x="67" y="22"/>
                    <a:pt x="67" y="20"/>
                  </a:cubicBezTo>
                  <a:cubicBezTo>
                    <a:pt x="67" y="18"/>
                    <a:pt x="65" y="11"/>
                    <a:pt x="57" y="11"/>
                  </a:cubicBezTo>
                  <a:cubicBezTo>
                    <a:pt x="49" y="11"/>
                    <a:pt x="47" y="18"/>
                    <a:pt x="47" y="20"/>
                  </a:cubicBezTo>
                  <a:cubicBezTo>
                    <a:pt x="47" y="22"/>
                    <a:pt x="48" y="25"/>
                    <a:pt x="48" y="25"/>
                  </a:cubicBezTo>
                  <a:cubicBezTo>
                    <a:pt x="48" y="25"/>
                    <a:pt x="47" y="26"/>
                    <a:pt x="47" y="28"/>
                  </a:cubicBezTo>
                  <a:cubicBezTo>
                    <a:pt x="47" y="32"/>
                    <a:pt x="49" y="30"/>
                    <a:pt x="49" y="32"/>
                  </a:cubicBezTo>
                  <a:cubicBezTo>
                    <a:pt x="50" y="37"/>
                    <a:pt x="52" y="37"/>
                    <a:pt x="52" y="39"/>
                  </a:cubicBezTo>
                  <a:cubicBezTo>
                    <a:pt x="52" y="42"/>
                    <a:pt x="51" y="44"/>
                    <a:pt x="48" y="46"/>
                  </a:cubicBezTo>
                  <a:cubicBezTo>
                    <a:pt x="62" y="53"/>
                    <a:pt x="63" y="54"/>
                    <a:pt x="63" y="60"/>
                  </a:cubicBezTo>
                  <a:cubicBezTo>
                    <a:pt x="63" y="72"/>
                    <a:pt x="63" y="72"/>
                    <a:pt x="63" y="72"/>
                  </a:cubicBezTo>
                  <a:lnTo>
                    <a:pt x="82" y="72"/>
                  </a:lnTo>
                  <a:close/>
                  <a:moveTo>
                    <a:pt x="42" y="51"/>
                  </a:moveTo>
                  <a:cubicBezTo>
                    <a:pt x="34" y="47"/>
                    <a:pt x="31" y="45"/>
                    <a:pt x="31" y="39"/>
                  </a:cubicBezTo>
                  <a:cubicBezTo>
                    <a:pt x="31" y="35"/>
                    <a:pt x="34" y="36"/>
                    <a:pt x="35" y="29"/>
                  </a:cubicBezTo>
                  <a:cubicBezTo>
                    <a:pt x="35" y="27"/>
                    <a:pt x="37" y="29"/>
                    <a:pt x="38" y="23"/>
                  </a:cubicBezTo>
                  <a:cubicBezTo>
                    <a:pt x="38" y="20"/>
                    <a:pt x="37" y="20"/>
                    <a:pt x="37" y="20"/>
                  </a:cubicBezTo>
                  <a:cubicBezTo>
                    <a:pt x="37" y="20"/>
                    <a:pt x="37" y="16"/>
                    <a:pt x="37" y="13"/>
                  </a:cubicBezTo>
                  <a:cubicBezTo>
                    <a:pt x="38" y="10"/>
                    <a:pt x="36" y="0"/>
                    <a:pt x="24" y="0"/>
                  </a:cubicBezTo>
                  <a:cubicBezTo>
                    <a:pt x="13" y="0"/>
                    <a:pt x="11" y="10"/>
                    <a:pt x="11" y="13"/>
                  </a:cubicBezTo>
                  <a:cubicBezTo>
                    <a:pt x="12" y="16"/>
                    <a:pt x="12" y="20"/>
                    <a:pt x="12" y="20"/>
                  </a:cubicBezTo>
                  <a:cubicBezTo>
                    <a:pt x="12" y="20"/>
                    <a:pt x="11" y="20"/>
                    <a:pt x="11" y="23"/>
                  </a:cubicBezTo>
                  <a:cubicBezTo>
                    <a:pt x="11" y="29"/>
                    <a:pt x="14" y="27"/>
                    <a:pt x="14" y="29"/>
                  </a:cubicBezTo>
                  <a:cubicBezTo>
                    <a:pt x="15" y="36"/>
                    <a:pt x="18" y="35"/>
                    <a:pt x="18" y="39"/>
                  </a:cubicBezTo>
                  <a:cubicBezTo>
                    <a:pt x="18" y="45"/>
                    <a:pt x="15" y="47"/>
                    <a:pt x="7" y="51"/>
                  </a:cubicBezTo>
                  <a:cubicBezTo>
                    <a:pt x="4" y="52"/>
                    <a:pt x="0" y="53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63"/>
                    <a:pt x="57" y="61"/>
                  </a:cubicBezTo>
                  <a:cubicBezTo>
                    <a:pt x="57" y="58"/>
                    <a:pt x="50" y="54"/>
                    <a:pt x="4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-6350" y="5229100"/>
            <a:ext cx="4787900" cy="1169670"/>
            <a:chOff x="0" y="3816350"/>
            <a:chExt cx="4787900" cy="1169670"/>
          </a:xfrm>
        </p:grpSpPr>
        <p:grpSp>
          <p:nvGrpSpPr>
            <p:cNvPr id="22" name="Group 21"/>
            <p:cNvGrpSpPr/>
            <p:nvPr/>
          </p:nvGrpSpPr>
          <p:grpSpPr>
            <a:xfrm>
              <a:off x="0" y="4024630"/>
              <a:ext cx="4343400" cy="961390"/>
              <a:chOff x="0" y="4024630"/>
              <a:chExt cx="4343400" cy="96139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0" y="4024630"/>
                <a:ext cx="4343400" cy="961390"/>
              </a:xfrm>
              <a:prstGeom prst="roundRect">
                <a:avLst/>
              </a:prstGeom>
              <a:solidFill>
                <a:schemeClr val="accent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45720" rIns="45720" rtlCol="0" anchor="ctr"/>
              <a:lstStyle/>
              <a:p>
                <a:pPr algn="ctr"/>
                <a:endParaRPr lang="en-US" sz="1800" b="0" dirty="0" smtClean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4025900"/>
                <a:ext cx="323850" cy="958849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45720" rIns="45720"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152400" y="4081780"/>
              <a:ext cx="3543300" cy="8104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Growing the Ecosystem</a:t>
              </a:r>
            </a:p>
            <a:p>
              <a:pPr marL="171450" indent="-171450">
                <a:spcBef>
                  <a:spcPts val="200"/>
                </a:spcBef>
                <a:spcAft>
                  <a:spcPts val="2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bg1"/>
                  </a:solidFill>
                </a:rPr>
                <a:t>Multiple </a:t>
              </a:r>
              <a:r>
                <a:rPr lang="en-US" sz="1000" dirty="0">
                  <a:solidFill>
                    <a:schemeClr val="bg1"/>
                  </a:solidFill>
                </a:rPr>
                <a:t>stakeholders were convened to strengthen public-private collaboration</a:t>
              </a:r>
            </a:p>
            <a:p>
              <a:pPr marL="171450" indent="-171450">
                <a:spcBef>
                  <a:spcPts val="200"/>
                </a:spcBef>
                <a:spcAft>
                  <a:spcPts val="2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1"/>
                  </a:solidFill>
                </a:rPr>
                <a:t>Raising awareness of the opportunity and model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797300" y="3816350"/>
              <a:ext cx="990600" cy="990600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rtlCol="0" anchor="ctr"/>
            <a:lstStyle/>
            <a:p>
              <a:pPr algn="ctr"/>
              <a:endParaRPr lang="en-US" sz="1800" b="0" dirty="0" smtClean="0"/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3962400" y="3962400"/>
              <a:ext cx="736268" cy="685801"/>
            </a:xfrm>
            <a:custGeom>
              <a:avLst/>
              <a:gdLst>
                <a:gd name="T0" fmla="*/ 569 w 650"/>
                <a:gd name="T1" fmla="*/ 61 h 606"/>
                <a:gd name="T2" fmla="*/ 450 w 650"/>
                <a:gd name="T3" fmla="*/ 61 h 606"/>
                <a:gd name="T4" fmla="*/ 646 w 650"/>
                <a:gd name="T5" fmla="*/ 565 h 606"/>
                <a:gd name="T6" fmla="*/ 578 w 650"/>
                <a:gd name="T7" fmla="*/ 186 h 606"/>
                <a:gd name="T8" fmla="*/ 509 w 650"/>
                <a:gd name="T9" fmla="*/ 145 h 606"/>
                <a:gd name="T10" fmla="*/ 405 w 650"/>
                <a:gd name="T11" fmla="*/ 232 h 606"/>
                <a:gd name="T12" fmla="*/ 283 w 650"/>
                <a:gd name="T13" fmla="*/ 234 h 606"/>
                <a:gd name="T14" fmla="*/ 205 w 650"/>
                <a:gd name="T15" fmla="*/ 143 h 606"/>
                <a:gd name="T16" fmla="*/ 98 w 650"/>
                <a:gd name="T17" fmla="*/ 150 h 606"/>
                <a:gd name="T18" fmla="*/ 33 w 650"/>
                <a:gd name="T19" fmla="*/ 205 h 606"/>
                <a:gd name="T20" fmla="*/ 3 w 650"/>
                <a:gd name="T21" fmla="*/ 307 h 606"/>
                <a:gd name="T22" fmla="*/ 53 w 650"/>
                <a:gd name="T23" fmla="*/ 321 h 606"/>
                <a:gd name="T24" fmla="*/ 102 w 650"/>
                <a:gd name="T25" fmla="*/ 226 h 606"/>
                <a:gd name="T26" fmla="*/ 65 w 650"/>
                <a:gd name="T27" fmla="*/ 442 h 606"/>
                <a:gd name="T28" fmla="*/ 38 w 650"/>
                <a:gd name="T29" fmla="*/ 600 h 606"/>
                <a:gd name="T30" fmla="*/ 130 w 650"/>
                <a:gd name="T31" fmla="*/ 464 h 606"/>
                <a:gd name="T32" fmla="*/ 133 w 650"/>
                <a:gd name="T33" fmla="*/ 456 h 606"/>
                <a:gd name="T34" fmla="*/ 214 w 650"/>
                <a:gd name="T35" fmla="*/ 447 h 606"/>
                <a:gd name="T36" fmla="*/ 280 w 650"/>
                <a:gd name="T37" fmla="*/ 602 h 606"/>
                <a:gd name="T38" fmla="*/ 278 w 650"/>
                <a:gd name="T39" fmla="*/ 424 h 606"/>
                <a:gd name="T40" fmla="*/ 271 w 650"/>
                <a:gd name="T41" fmla="*/ 412 h 606"/>
                <a:gd name="T42" fmla="*/ 211 w 650"/>
                <a:gd name="T43" fmla="*/ 241 h 606"/>
                <a:gd name="T44" fmla="*/ 241 w 650"/>
                <a:gd name="T45" fmla="*/ 276 h 606"/>
                <a:gd name="T46" fmla="*/ 325 w 650"/>
                <a:gd name="T47" fmla="*/ 323 h 606"/>
                <a:gd name="T48" fmla="*/ 351 w 650"/>
                <a:gd name="T49" fmla="*/ 323 h 606"/>
                <a:gd name="T50" fmla="*/ 443 w 650"/>
                <a:gd name="T51" fmla="*/ 277 h 606"/>
                <a:gd name="T52" fmla="*/ 474 w 650"/>
                <a:gd name="T53" fmla="*/ 248 h 606"/>
                <a:gd name="T54" fmla="*/ 433 w 650"/>
                <a:gd name="T55" fmla="*/ 418 h 606"/>
                <a:gd name="T56" fmla="*/ 432 w 650"/>
                <a:gd name="T57" fmla="*/ 424 h 606"/>
                <a:gd name="T58" fmla="*/ 428 w 650"/>
                <a:gd name="T59" fmla="*/ 601 h 606"/>
                <a:gd name="T60" fmla="*/ 497 w 650"/>
                <a:gd name="T61" fmla="*/ 444 h 606"/>
                <a:gd name="T62" fmla="*/ 587 w 650"/>
                <a:gd name="T63" fmla="*/ 581 h 606"/>
                <a:gd name="T64" fmla="*/ 646 w 650"/>
                <a:gd name="T65" fmla="*/ 565 h 606"/>
                <a:gd name="T66" fmla="*/ 269 w 650"/>
                <a:gd name="T67" fmla="*/ 61 h 606"/>
                <a:gd name="T68" fmla="*/ 150 w 650"/>
                <a:gd name="T69" fmla="*/ 61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0" h="606">
                  <a:moveTo>
                    <a:pt x="510" y="120"/>
                  </a:moveTo>
                  <a:cubicBezTo>
                    <a:pt x="542" y="120"/>
                    <a:pt x="569" y="93"/>
                    <a:pt x="569" y="61"/>
                  </a:cubicBezTo>
                  <a:cubicBezTo>
                    <a:pt x="569" y="27"/>
                    <a:pt x="542" y="0"/>
                    <a:pt x="510" y="0"/>
                  </a:cubicBezTo>
                  <a:cubicBezTo>
                    <a:pt x="477" y="0"/>
                    <a:pt x="450" y="27"/>
                    <a:pt x="450" y="61"/>
                  </a:cubicBezTo>
                  <a:cubicBezTo>
                    <a:pt x="450" y="93"/>
                    <a:pt x="477" y="120"/>
                    <a:pt x="510" y="120"/>
                  </a:cubicBezTo>
                  <a:close/>
                  <a:moveTo>
                    <a:pt x="646" y="565"/>
                  </a:moveTo>
                  <a:cubicBezTo>
                    <a:pt x="584" y="312"/>
                    <a:pt x="584" y="312"/>
                    <a:pt x="584" y="312"/>
                  </a:cubicBezTo>
                  <a:cubicBezTo>
                    <a:pt x="578" y="186"/>
                    <a:pt x="578" y="186"/>
                    <a:pt x="578" y="186"/>
                  </a:cubicBezTo>
                  <a:cubicBezTo>
                    <a:pt x="578" y="158"/>
                    <a:pt x="556" y="137"/>
                    <a:pt x="532" y="141"/>
                  </a:cubicBezTo>
                  <a:cubicBezTo>
                    <a:pt x="532" y="141"/>
                    <a:pt x="521" y="143"/>
                    <a:pt x="509" y="145"/>
                  </a:cubicBezTo>
                  <a:cubicBezTo>
                    <a:pt x="497" y="146"/>
                    <a:pt x="475" y="161"/>
                    <a:pt x="461" y="175"/>
                  </a:cubicBezTo>
                  <a:cubicBezTo>
                    <a:pt x="405" y="232"/>
                    <a:pt x="405" y="232"/>
                    <a:pt x="405" y="232"/>
                  </a:cubicBezTo>
                  <a:cubicBezTo>
                    <a:pt x="339" y="269"/>
                    <a:pt x="339" y="269"/>
                    <a:pt x="339" y="269"/>
                  </a:cubicBezTo>
                  <a:cubicBezTo>
                    <a:pt x="283" y="234"/>
                    <a:pt x="283" y="234"/>
                    <a:pt x="283" y="234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20" y="149"/>
                    <a:pt x="212" y="145"/>
                    <a:pt x="205" y="143"/>
                  </a:cubicBezTo>
                  <a:cubicBezTo>
                    <a:pt x="205" y="143"/>
                    <a:pt x="189" y="137"/>
                    <a:pt x="170" y="131"/>
                  </a:cubicBezTo>
                  <a:cubicBezTo>
                    <a:pt x="147" y="123"/>
                    <a:pt x="125" y="127"/>
                    <a:pt x="98" y="150"/>
                  </a:cubicBezTo>
                  <a:cubicBezTo>
                    <a:pt x="71" y="173"/>
                    <a:pt x="34" y="204"/>
                    <a:pt x="34" y="204"/>
                  </a:cubicBezTo>
                  <a:cubicBezTo>
                    <a:pt x="33" y="205"/>
                    <a:pt x="33" y="205"/>
                    <a:pt x="33" y="205"/>
                  </a:cubicBezTo>
                  <a:cubicBezTo>
                    <a:pt x="29" y="209"/>
                    <a:pt x="25" y="213"/>
                    <a:pt x="24" y="219"/>
                  </a:cubicBezTo>
                  <a:cubicBezTo>
                    <a:pt x="3" y="307"/>
                    <a:pt x="3" y="307"/>
                    <a:pt x="3" y="307"/>
                  </a:cubicBezTo>
                  <a:cubicBezTo>
                    <a:pt x="0" y="321"/>
                    <a:pt x="7" y="334"/>
                    <a:pt x="20" y="339"/>
                  </a:cubicBezTo>
                  <a:cubicBezTo>
                    <a:pt x="34" y="342"/>
                    <a:pt x="50" y="335"/>
                    <a:pt x="53" y="321"/>
                  </a:cubicBezTo>
                  <a:cubicBezTo>
                    <a:pt x="78" y="245"/>
                    <a:pt x="78" y="245"/>
                    <a:pt x="78" y="245"/>
                  </a:cubicBezTo>
                  <a:cubicBezTo>
                    <a:pt x="102" y="226"/>
                    <a:pt x="102" y="226"/>
                    <a:pt x="102" y="226"/>
                  </a:cubicBezTo>
                  <a:cubicBezTo>
                    <a:pt x="83" y="310"/>
                    <a:pt x="83" y="310"/>
                    <a:pt x="83" y="310"/>
                  </a:cubicBezTo>
                  <a:cubicBezTo>
                    <a:pt x="65" y="442"/>
                    <a:pt x="65" y="442"/>
                    <a:pt x="65" y="442"/>
                  </a:cubicBezTo>
                  <a:cubicBezTo>
                    <a:pt x="21" y="562"/>
                    <a:pt x="21" y="562"/>
                    <a:pt x="21" y="562"/>
                  </a:cubicBezTo>
                  <a:cubicBezTo>
                    <a:pt x="16" y="577"/>
                    <a:pt x="23" y="594"/>
                    <a:pt x="38" y="600"/>
                  </a:cubicBezTo>
                  <a:cubicBezTo>
                    <a:pt x="53" y="606"/>
                    <a:pt x="71" y="600"/>
                    <a:pt x="78" y="585"/>
                  </a:cubicBezTo>
                  <a:cubicBezTo>
                    <a:pt x="130" y="464"/>
                    <a:pt x="130" y="464"/>
                    <a:pt x="130" y="464"/>
                  </a:cubicBezTo>
                  <a:cubicBezTo>
                    <a:pt x="132" y="463"/>
                    <a:pt x="132" y="460"/>
                    <a:pt x="132" y="459"/>
                  </a:cubicBezTo>
                  <a:cubicBezTo>
                    <a:pt x="133" y="456"/>
                    <a:pt x="133" y="456"/>
                    <a:pt x="133" y="456"/>
                  </a:cubicBezTo>
                  <a:cubicBezTo>
                    <a:pt x="150" y="368"/>
                    <a:pt x="150" y="368"/>
                    <a:pt x="150" y="368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246" y="579"/>
                    <a:pt x="246" y="579"/>
                    <a:pt x="246" y="579"/>
                  </a:cubicBezTo>
                  <a:cubicBezTo>
                    <a:pt x="250" y="595"/>
                    <a:pt x="265" y="605"/>
                    <a:pt x="280" y="602"/>
                  </a:cubicBezTo>
                  <a:cubicBezTo>
                    <a:pt x="297" y="599"/>
                    <a:pt x="309" y="583"/>
                    <a:pt x="305" y="567"/>
                  </a:cubicBezTo>
                  <a:cubicBezTo>
                    <a:pt x="278" y="424"/>
                    <a:pt x="278" y="424"/>
                    <a:pt x="278" y="424"/>
                  </a:cubicBezTo>
                  <a:cubicBezTo>
                    <a:pt x="278" y="421"/>
                    <a:pt x="275" y="417"/>
                    <a:pt x="273" y="413"/>
                  </a:cubicBezTo>
                  <a:cubicBezTo>
                    <a:pt x="271" y="412"/>
                    <a:pt x="271" y="412"/>
                    <a:pt x="271" y="412"/>
                  </a:cubicBezTo>
                  <a:cubicBezTo>
                    <a:pt x="193" y="304"/>
                    <a:pt x="193" y="304"/>
                    <a:pt x="193" y="304"/>
                  </a:cubicBezTo>
                  <a:cubicBezTo>
                    <a:pt x="211" y="241"/>
                    <a:pt x="211" y="241"/>
                    <a:pt x="211" y="241"/>
                  </a:cubicBezTo>
                  <a:cubicBezTo>
                    <a:pt x="239" y="273"/>
                    <a:pt x="239" y="273"/>
                    <a:pt x="239" y="273"/>
                  </a:cubicBezTo>
                  <a:cubicBezTo>
                    <a:pt x="241" y="276"/>
                    <a:pt x="241" y="276"/>
                    <a:pt x="241" y="276"/>
                  </a:cubicBezTo>
                  <a:cubicBezTo>
                    <a:pt x="243" y="277"/>
                    <a:pt x="244" y="278"/>
                    <a:pt x="247" y="280"/>
                  </a:cubicBezTo>
                  <a:cubicBezTo>
                    <a:pt x="325" y="323"/>
                    <a:pt x="325" y="323"/>
                    <a:pt x="325" y="323"/>
                  </a:cubicBezTo>
                  <a:cubicBezTo>
                    <a:pt x="329" y="325"/>
                    <a:pt x="333" y="326"/>
                    <a:pt x="336" y="326"/>
                  </a:cubicBezTo>
                  <a:cubicBezTo>
                    <a:pt x="341" y="327"/>
                    <a:pt x="346" y="326"/>
                    <a:pt x="351" y="323"/>
                  </a:cubicBezTo>
                  <a:cubicBezTo>
                    <a:pt x="438" y="281"/>
                    <a:pt x="438" y="281"/>
                    <a:pt x="438" y="281"/>
                  </a:cubicBezTo>
                  <a:cubicBezTo>
                    <a:pt x="439" y="280"/>
                    <a:pt x="442" y="278"/>
                    <a:pt x="443" y="277"/>
                  </a:cubicBezTo>
                  <a:cubicBezTo>
                    <a:pt x="444" y="276"/>
                    <a:pt x="444" y="276"/>
                    <a:pt x="444" y="276"/>
                  </a:cubicBezTo>
                  <a:cubicBezTo>
                    <a:pt x="474" y="248"/>
                    <a:pt x="474" y="248"/>
                    <a:pt x="474" y="248"/>
                  </a:cubicBezTo>
                  <a:cubicBezTo>
                    <a:pt x="479" y="310"/>
                    <a:pt x="479" y="310"/>
                    <a:pt x="479" y="310"/>
                  </a:cubicBezTo>
                  <a:cubicBezTo>
                    <a:pt x="433" y="418"/>
                    <a:pt x="433" y="418"/>
                    <a:pt x="433" y="418"/>
                  </a:cubicBezTo>
                  <a:cubicBezTo>
                    <a:pt x="433" y="419"/>
                    <a:pt x="433" y="419"/>
                    <a:pt x="433" y="419"/>
                  </a:cubicBezTo>
                  <a:cubicBezTo>
                    <a:pt x="432" y="422"/>
                    <a:pt x="432" y="423"/>
                    <a:pt x="432" y="424"/>
                  </a:cubicBezTo>
                  <a:cubicBezTo>
                    <a:pt x="405" y="567"/>
                    <a:pt x="405" y="567"/>
                    <a:pt x="405" y="567"/>
                  </a:cubicBezTo>
                  <a:cubicBezTo>
                    <a:pt x="402" y="582"/>
                    <a:pt x="412" y="597"/>
                    <a:pt x="428" y="601"/>
                  </a:cubicBezTo>
                  <a:cubicBezTo>
                    <a:pt x="444" y="605"/>
                    <a:pt x="460" y="596"/>
                    <a:pt x="464" y="579"/>
                  </a:cubicBezTo>
                  <a:cubicBezTo>
                    <a:pt x="497" y="444"/>
                    <a:pt x="497" y="444"/>
                    <a:pt x="497" y="444"/>
                  </a:cubicBezTo>
                  <a:cubicBezTo>
                    <a:pt x="528" y="381"/>
                    <a:pt x="528" y="381"/>
                    <a:pt x="528" y="381"/>
                  </a:cubicBezTo>
                  <a:cubicBezTo>
                    <a:pt x="587" y="581"/>
                    <a:pt x="587" y="581"/>
                    <a:pt x="587" y="581"/>
                  </a:cubicBezTo>
                  <a:cubicBezTo>
                    <a:pt x="592" y="596"/>
                    <a:pt x="607" y="605"/>
                    <a:pt x="623" y="601"/>
                  </a:cubicBezTo>
                  <a:cubicBezTo>
                    <a:pt x="639" y="597"/>
                    <a:pt x="650" y="582"/>
                    <a:pt x="646" y="565"/>
                  </a:cubicBezTo>
                  <a:close/>
                  <a:moveTo>
                    <a:pt x="210" y="120"/>
                  </a:moveTo>
                  <a:cubicBezTo>
                    <a:pt x="243" y="120"/>
                    <a:pt x="269" y="93"/>
                    <a:pt x="269" y="61"/>
                  </a:cubicBezTo>
                  <a:cubicBezTo>
                    <a:pt x="269" y="27"/>
                    <a:pt x="243" y="0"/>
                    <a:pt x="210" y="0"/>
                  </a:cubicBezTo>
                  <a:cubicBezTo>
                    <a:pt x="177" y="0"/>
                    <a:pt x="150" y="27"/>
                    <a:pt x="150" y="61"/>
                  </a:cubicBezTo>
                  <a:cubicBezTo>
                    <a:pt x="150" y="93"/>
                    <a:pt x="177" y="120"/>
                    <a:pt x="210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6350" y="2286000"/>
            <a:ext cx="4806950" cy="1464468"/>
            <a:chOff x="-6350" y="2286000"/>
            <a:chExt cx="4806950" cy="1464468"/>
          </a:xfrm>
        </p:grpSpPr>
        <p:grpSp>
          <p:nvGrpSpPr>
            <p:cNvPr id="23" name="Group 22"/>
            <p:cNvGrpSpPr/>
            <p:nvPr/>
          </p:nvGrpSpPr>
          <p:grpSpPr>
            <a:xfrm>
              <a:off x="-6350" y="2438399"/>
              <a:ext cx="4349750" cy="1312069"/>
              <a:chOff x="-6350" y="2438399"/>
              <a:chExt cx="4349750" cy="1312069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0" y="2438400"/>
                <a:ext cx="4343400" cy="1310640"/>
              </a:xfrm>
              <a:prstGeom prst="roundRect">
                <a:avLst/>
              </a:prstGeom>
              <a:solidFill>
                <a:srgbClr val="0079A6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45720" rIns="45720" rtlCol="0" anchor="ctr"/>
              <a:lstStyle/>
              <a:p>
                <a:pPr algn="ctr"/>
                <a:endParaRPr lang="en-US" sz="1800" b="0" dirty="0" smtClean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-6350" y="2438399"/>
                <a:ext cx="263523" cy="1312069"/>
              </a:xfrm>
              <a:prstGeom prst="rect">
                <a:avLst/>
              </a:prstGeom>
              <a:solidFill>
                <a:srgbClr val="0079A6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45720" rIns="45720"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37338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rtlCol="0" anchor="ctr"/>
            <a:lstStyle/>
            <a:p>
              <a:pPr algn="ctr"/>
              <a:endParaRPr lang="en-US" sz="1800" b="0" dirty="0" smtClean="0"/>
            </a:p>
          </p:txBody>
        </p:sp>
        <p:sp>
          <p:nvSpPr>
            <p:cNvPr id="65" name="Freeform 44"/>
            <p:cNvSpPr>
              <a:spLocks noChangeAspect="1" noEditPoints="1"/>
            </p:cNvSpPr>
            <p:nvPr/>
          </p:nvSpPr>
          <p:spPr bwMode="auto">
            <a:xfrm>
              <a:off x="3886200" y="2514600"/>
              <a:ext cx="807586" cy="633566"/>
            </a:xfrm>
            <a:custGeom>
              <a:avLst/>
              <a:gdLst/>
              <a:ahLst/>
              <a:cxnLst>
                <a:cxn ang="0">
                  <a:pos x="638" y="467"/>
                </a:cxn>
                <a:cxn ang="0">
                  <a:pos x="638" y="79"/>
                </a:cxn>
                <a:cxn ang="0">
                  <a:pos x="645" y="79"/>
                </a:cxn>
                <a:cxn ang="0">
                  <a:pos x="645" y="50"/>
                </a:cxn>
                <a:cxn ang="0">
                  <a:pos x="523" y="50"/>
                </a:cxn>
                <a:cxn ang="0">
                  <a:pos x="523" y="0"/>
                </a:cxn>
                <a:cxn ang="0">
                  <a:pos x="143" y="0"/>
                </a:cxn>
                <a:cxn ang="0">
                  <a:pos x="143" y="50"/>
                </a:cxn>
                <a:cxn ang="0">
                  <a:pos x="14" y="50"/>
                </a:cxn>
                <a:cxn ang="0">
                  <a:pos x="14" y="79"/>
                </a:cxn>
                <a:cxn ang="0">
                  <a:pos x="29" y="79"/>
                </a:cxn>
                <a:cxn ang="0">
                  <a:pos x="29" y="467"/>
                </a:cxn>
                <a:cxn ang="0">
                  <a:pos x="0" y="467"/>
                </a:cxn>
                <a:cxn ang="0">
                  <a:pos x="0" y="517"/>
                </a:cxn>
                <a:cxn ang="0">
                  <a:pos x="659" y="517"/>
                </a:cxn>
                <a:cxn ang="0">
                  <a:pos x="659" y="467"/>
                </a:cxn>
                <a:cxn ang="0">
                  <a:pos x="638" y="467"/>
                </a:cxn>
                <a:cxn ang="0">
                  <a:pos x="244" y="438"/>
                </a:cxn>
                <a:cxn ang="0">
                  <a:pos x="72" y="438"/>
                </a:cxn>
                <a:cxn ang="0">
                  <a:pos x="72" y="359"/>
                </a:cxn>
                <a:cxn ang="0">
                  <a:pos x="244" y="359"/>
                </a:cxn>
                <a:cxn ang="0">
                  <a:pos x="244" y="438"/>
                </a:cxn>
                <a:cxn ang="0">
                  <a:pos x="244" y="316"/>
                </a:cxn>
                <a:cxn ang="0">
                  <a:pos x="72" y="316"/>
                </a:cxn>
                <a:cxn ang="0">
                  <a:pos x="72" y="230"/>
                </a:cxn>
                <a:cxn ang="0">
                  <a:pos x="244" y="230"/>
                </a:cxn>
                <a:cxn ang="0">
                  <a:pos x="244" y="316"/>
                </a:cxn>
                <a:cxn ang="0">
                  <a:pos x="244" y="187"/>
                </a:cxn>
                <a:cxn ang="0">
                  <a:pos x="72" y="187"/>
                </a:cxn>
                <a:cxn ang="0">
                  <a:pos x="72" y="108"/>
                </a:cxn>
                <a:cxn ang="0">
                  <a:pos x="244" y="108"/>
                </a:cxn>
                <a:cxn ang="0">
                  <a:pos x="244" y="187"/>
                </a:cxn>
                <a:cxn ang="0">
                  <a:pos x="372" y="467"/>
                </a:cxn>
                <a:cxn ang="0">
                  <a:pos x="294" y="467"/>
                </a:cxn>
                <a:cxn ang="0">
                  <a:pos x="294" y="359"/>
                </a:cxn>
                <a:cxn ang="0">
                  <a:pos x="372" y="359"/>
                </a:cxn>
                <a:cxn ang="0">
                  <a:pos x="372" y="467"/>
                </a:cxn>
                <a:cxn ang="0">
                  <a:pos x="372" y="316"/>
                </a:cxn>
                <a:cxn ang="0">
                  <a:pos x="294" y="316"/>
                </a:cxn>
                <a:cxn ang="0">
                  <a:pos x="294" y="230"/>
                </a:cxn>
                <a:cxn ang="0">
                  <a:pos x="372" y="230"/>
                </a:cxn>
                <a:cxn ang="0">
                  <a:pos x="372" y="316"/>
                </a:cxn>
                <a:cxn ang="0">
                  <a:pos x="372" y="187"/>
                </a:cxn>
                <a:cxn ang="0">
                  <a:pos x="294" y="187"/>
                </a:cxn>
                <a:cxn ang="0">
                  <a:pos x="294" y="108"/>
                </a:cxn>
                <a:cxn ang="0">
                  <a:pos x="372" y="108"/>
                </a:cxn>
                <a:cxn ang="0">
                  <a:pos x="372" y="187"/>
                </a:cxn>
                <a:cxn ang="0">
                  <a:pos x="595" y="438"/>
                </a:cxn>
                <a:cxn ang="0">
                  <a:pos x="415" y="438"/>
                </a:cxn>
                <a:cxn ang="0">
                  <a:pos x="415" y="359"/>
                </a:cxn>
                <a:cxn ang="0">
                  <a:pos x="595" y="359"/>
                </a:cxn>
                <a:cxn ang="0">
                  <a:pos x="595" y="438"/>
                </a:cxn>
                <a:cxn ang="0">
                  <a:pos x="595" y="316"/>
                </a:cxn>
                <a:cxn ang="0">
                  <a:pos x="415" y="316"/>
                </a:cxn>
                <a:cxn ang="0">
                  <a:pos x="415" y="230"/>
                </a:cxn>
                <a:cxn ang="0">
                  <a:pos x="595" y="230"/>
                </a:cxn>
                <a:cxn ang="0">
                  <a:pos x="595" y="316"/>
                </a:cxn>
                <a:cxn ang="0">
                  <a:pos x="595" y="187"/>
                </a:cxn>
                <a:cxn ang="0">
                  <a:pos x="415" y="187"/>
                </a:cxn>
                <a:cxn ang="0">
                  <a:pos x="415" y="108"/>
                </a:cxn>
                <a:cxn ang="0">
                  <a:pos x="595" y="108"/>
                </a:cxn>
                <a:cxn ang="0">
                  <a:pos x="595" y="187"/>
                </a:cxn>
              </a:cxnLst>
              <a:rect l="0" t="0" r="r" b="b"/>
              <a:pathLst>
                <a:path w="659" h="517">
                  <a:moveTo>
                    <a:pt x="638" y="467"/>
                  </a:moveTo>
                  <a:lnTo>
                    <a:pt x="638" y="79"/>
                  </a:lnTo>
                  <a:lnTo>
                    <a:pt x="645" y="79"/>
                  </a:lnTo>
                  <a:lnTo>
                    <a:pt x="645" y="50"/>
                  </a:lnTo>
                  <a:lnTo>
                    <a:pt x="523" y="50"/>
                  </a:lnTo>
                  <a:lnTo>
                    <a:pt x="523" y="0"/>
                  </a:lnTo>
                  <a:lnTo>
                    <a:pt x="143" y="0"/>
                  </a:lnTo>
                  <a:lnTo>
                    <a:pt x="143" y="50"/>
                  </a:lnTo>
                  <a:lnTo>
                    <a:pt x="14" y="50"/>
                  </a:lnTo>
                  <a:lnTo>
                    <a:pt x="14" y="79"/>
                  </a:lnTo>
                  <a:lnTo>
                    <a:pt x="29" y="79"/>
                  </a:lnTo>
                  <a:lnTo>
                    <a:pt x="29" y="467"/>
                  </a:lnTo>
                  <a:lnTo>
                    <a:pt x="0" y="467"/>
                  </a:lnTo>
                  <a:lnTo>
                    <a:pt x="0" y="517"/>
                  </a:lnTo>
                  <a:lnTo>
                    <a:pt x="659" y="517"/>
                  </a:lnTo>
                  <a:lnTo>
                    <a:pt x="659" y="467"/>
                  </a:lnTo>
                  <a:lnTo>
                    <a:pt x="638" y="467"/>
                  </a:lnTo>
                  <a:close/>
                  <a:moveTo>
                    <a:pt x="244" y="438"/>
                  </a:moveTo>
                  <a:lnTo>
                    <a:pt x="72" y="438"/>
                  </a:lnTo>
                  <a:lnTo>
                    <a:pt x="72" y="359"/>
                  </a:lnTo>
                  <a:lnTo>
                    <a:pt x="244" y="359"/>
                  </a:lnTo>
                  <a:lnTo>
                    <a:pt x="244" y="438"/>
                  </a:lnTo>
                  <a:close/>
                  <a:moveTo>
                    <a:pt x="244" y="316"/>
                  </a:moveTo>
                  <a:lnTo>
                    <a:pt x="72" y="316"/>
                  </a:lnTo>
                  <a:lnTo>
                    <a:pt x="72" y="230"/>
                  </a:lnTo>
                  <a:lnTo>
                    <a:pt x="244" y="230"/>
                  </a:lnTo>
                  <a:lnTo>
                    <a:pt x="244" y="316"/>
                  </a:lnTo>
                  <a:close/>
                  <a:moveTo>
                    <a:pt x="244" y="187"/>
                  </a:moveTo>
                  <a:lnTo>
                    <a:pt x="72" y="187"/>
                  </a:lnTo>
                  <a:lnTo>
                    <a:pt x="72" y="108"/>
                  </a:lnTo>
                  <a:lnTo>
                    <a:pt x="244" y="108"/>
                  </a:lnTo>
                  <a:lnTo>
                    <a:pt x="244" y="187"/>
                  </a:lnTo>
                  <a:close/>
                  <a:moveTo>
                    <a:pt x="372" y="467"/>
                  </a:moveTo>
                  <a:lnTo>
                    <a:pt x="294" y="467"/>
                  </a:lnTo>
                  <a:lnTo>
                    <a:pt x="294" y="359"/>
                  </a:lnTo>
                  <a:lnTo>
                    <a:pt x="372" y="359"/>
                  </a:lnTo>
                  <a:lnTo>
                    <a:pt x="372" y="467"/>
                  </a:lnTo>
                  <a:close/>
                  <a:moveTo>
                    <a:pt x="372" y="316"/>
                  </a:moveTo>
                  <a:lnTo>
                    <a:pt x="294" y="316"/>
                  </a:lnTo>
                  <a:lnTo>
                    <a:pt x="294" y="230"/>
                  </a:lnTo>
                  <a:lnTo>
                    <a:pt x="372" y="230"/>
                  </a:lnTo>
                  <a:lnTo>
                    <a:pt x="372" y="316"/>
                  </a:lnTo>
                  <a:close/>
                  <a:moveTo>
                    <a:pt x="372" y="187"/>
                  </a:moveTo>
                  <a:lnTo>
                    <a:pt x="294" y="187"/>
                  </a:lnTo>
                  <a:lnTo>
                    <a:pt x="294" y="108"/>
                  </a:lnTo>
                  <a:lnTo>
                    <a:pt x="372" y="108"/>
                  </a:lnTo>
                  <a:lnTo>
                    <a:pt x="372" y="187"/>
                  </a:lnTo>
                  <a:close/>
                  <a:moveTo>
                    <a:pt x="595" y="438"/>
                  </a:moveTo>
                  <a:lnTo>
                    <a:pt x="415" y="438"/>
                  </a:lnTo>
                  <a:lnTo>
                    <a:pt x="415" y="359"/>
                  </a:lnTo>
                  <a:lnTo>
                    <a:pt x="595" y="359"/>
                  </a:lnTo>
                  <a:lnTo>
                    <a:pt x="595" y="438"/>
                  </a:lnTo>
                  <a:close/>
                  <a:moveTo>
                    <a:pt x="595" y="316"/>
                  </a:moveTo>
                  <a:lnTo>
                    <a:pt x="415" y="316"/>
                  </a:lnTo>
                  <a:lnTo>
                    <a:pt x="415" y="230"/>
                  </a:lnTo>
                  <a:lnTo>
                    <a:pt x="595" y="230"/>
                  </a:lnTo>
                  <a:lnTo>
                    <a:pt x="595" y="316"/>
                  </a:lnTo>
                  <a:close/>
                  <a:moveTo>
                    <a:pt x="595" y="187"/>
                  </a:moveTo>
                  <a:lnTo>
                    <a:pt x="415" y="187"/>
                  </a:lnTo>
                  <a:lnTo>
                    <a:pt x="415" y="108"/>
                  </a:lnTo>
                  <a:lnTo>
                    <a:pt x="595" y="108"/>
                  </a:lnTo>
                  <a:lnTo>
                    <a:pt x="595" y="187"/>
                  </a:lnTo>
                  <a:close/>
                </a:path>
              </a:pathLst>
            </a:custGeom>
            <a:solidFill>
              <a:srgbClr val="0079A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2400" y="2506980"/>
              <a:ext cx="3756660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ts val="200"/>
                </a:spcBef>
                <a:spcAft>
                  <a:spcPts val="2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Building the Supply of Housing</a:t>
              </a:r>
            </a:p>
            <a:p>
              <a:pPr marL="114300" lvl="1" indent="-114300">
                <a:spcBef>
                  <a:spcPts val="200"/>
                </a:spcBef>
                <a:spcAft>
                  <a:spcPts val="2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1"/>
                  </a:solidFill>
                </a:rPr>
                <a:t>Developed new business model “leveraging aggregated formal sector demand”</a:t>
              </a:r>
            </a:p>
            <a:p>
              <a:pPr marL="114300" lvl="1" indent="-114300">
                <a:spcBef>
                  <a:spcPts val="200"/>
                </a:spcBef>
                <a:spcAft>
                  <a:spcPts val="2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1"/>
                  </a:solidFill>
                </a:rPr>
                <a:t>Validated the model thru pilot projects</a:t>
              </a:r>
            </a:p>
            <a:p>
              <a:pPr marL="114300" lvl="1" indent="-114300">
                <a:spcBef>
                  <a:spcPts val="200"/>
                </a:spcBef>
                <a:spcAft>
                  <a:spcPts val="2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1"/>
                  </a:solidFill>
                </a:rPr>
                <a:t>Scaled supply by raising awareness and working with corporates to drive scale in supply of affordable housing units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-6350" y="3844759"/>
            <a:ext cx="4800600" cy="1401128"/>
            <a:chOff x="0" y="5052060"/>
            <a:chExt cx="4800600" cy="1401128"/>
          </a:xfrm>
        </p:grpSpPr>
        <p:grpSp>
          <p:nvGrpSpPr>
            <p:cNvPr id="24" name="Group 23"/>
            <p:cNvGrpSpPr/>
            <p:nvPr/>
          </p:nvGrpSpPr>
          <p:grpSpPr>
            <a:xfrm>
              <a:off x="0" y="5148262"/>
              <a:ext cx="4343400" cy="1304926"/>
              <a:chOff x="0" y="5148262"/>
              <a:chExt cx="4343400" cy="1304926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0" y="5148263"/>
                <a:ext cx="4343400" cy="1304925"/>
              </a:xfrm>
              <a:prstGeom prst="roundRect">
                <a:avLst/>
              </a:prstGeom>
              <a:solidFill>
                <a:schemeClr val="accent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45720" rIns="45720" rtlCol="0" anchor="ctr"/>
              <a:lstStyle/>
              <a:p>
                <a:pPr algn="ctr"/>
                <a:endParaRPr lang="en-US" sz="1800" b="0" dirty="0" smtClean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0" y="5148262"/>
                <a:ext cx="263523" cy="1304925"/>
              </a:xfrm>
              <a:prstGeom prst="rect">
                <a:avLst/>
              </a:prstGeom>
              <a:solidFill>
                <a:schemeClr val="accent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45720" rIns="45720"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152400" y="5200561"/>
              <a:ext cx="39243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Re-Shaping the Finance Market</a:t>
              </a:r>
            </a:p>
            <a:p>
              <a:pPr marL="171450" indent="-171450">
                <a:spcBef>
                  <a:spcPts val="200"/>
                </a:spcBef>
                <a:spcAft>
                  <a:spcPts val="2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1"/>
                  </a:solidFill>
                </a:rPr>
                <a:t>Catalyzed the housing finance sector to approach </a:t>
              </a:r>
              <a:r>
                <a:rPr lang="en-US" sz="1000" dirty="0" smtClean="0">
                  <a:solidFill>
                    <a:schemeClr val="bg1"/>
                  </a:solidFill>
                </a:rPr>
                <a:t/>
              </a:r>
              <a:br>
                <a:rPr lang="en-US" sz="1000" dirty="0" smtClean="0">
                  <a:solidFill>
                    <a:schemeClr val="bg1"/>
                  </a:solidFill>
                </a:rPr>
              </a:br>
              <a:r>
                <a:rPr lang="en-US" sz="1000" dirty="0" smtClean="0">
                  <a:solidFill>
                    <a:schemeClr val="bg1"/>
                  </a:solidFill>
                </a:rPr>
                <a:t>the </a:t>
              </a:r>
              <a:r>
                <a:rPr lang="en-US" sz="1000" dirty="0">
                  <a:solidFill>
                    <a:schemeClr val="bg1"/>
                  </a:solidFill>
                </a:rPr>
                <a:t>informal sector</a:t>
              </a:r>
            </a:p>
            <a:p>
              <a:pPr marL="171450" indent="-171450">
                <a:spcBef>
                  <a:spcPts val="200"/>
                </a:spcBef>
                <a:spcAft>
                  <a:spcPts val="2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1"/>
                  </a:solidFill>
                </a:rPr>
                <a:t>Incubated first housing finance company (</a:t>
              </a:r>
              <a:r>
                <a:rPr lang="en-US" sz="1000" dirty="0" smtClean="0">
                  <a:solidFill>
                    <a:schemeClr val="bg1"/>
                  </a:solidFill>
                </a:rPr>
                <a:t>HFC)</a:t>
              </a:r>
              <a:br>
                <a:rPr lang="en-US" sz="1000" dirty="0" smtClean="0">
                  <a:solidFill>
                    <a:schemeClr val="bg1"/>
                  </a:solidFill>
                </a:rPr>
              </a:br>
              <a:r>
                <a:rPr lang="en-US" sz="1000" dirty="0" smtClean="0">
                  <a:solidFill>
                    <a:schemeClr val="bg1"/>
                  </a:solidFill>
                </a:rPr>
                <a:t>serving </a:t>
              </a:r>
              <a:r>
                <a:rPr lang="en-US" sz="1000" dirty="0">
                  <a:solidFill>
                    <a:schemeClr val="bg1"/>
                  </a:solidFill>
                </a:rPr>
                <a:t>low-income customers</a:t>
              </a:r>
            </a:p>
            <a:p>
              <a:pPr marL="171450" indent="-171450">
                <a:spcBef>
                  <a:spcPts val="200"/>
                </a:spcBef>
                <a:spcAft>
                  <a:spcPts val="2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1"/>
                  </a:solidFill>
                </a:rPr>
                <a:t>Built strategy and team for new HFC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3733800" y="505206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rtlCol="0" anchor="ctr"/>
            <a:lstStyle/>
            <a:p>
              <a:pPr algn="ctr"/>
              <a:endParaRPr lang="en-US" sz="1800" b="0" dirty="0" smtClean="0"/>
            </a:p>
          </p:txBody>
        </p:sp>
        <p:sp>
          <p:nvSpPr>
            <p:cNvPr id="66" name="Freeform 65"/>
            <p:cNvSpPr>
              <a:spLocks noEditPoints="1"/>
            </p:cNvSpPr>
            <p:nvPr/>
          </p:nvSpPr>
          <p:spPr bwMode="auto">
            <a:xfrm>
              <a:off x="3891178" y="5257800"/>
              <a:ext cx="873323" cy="727023"/>
            </a:xfrm>
            <a:custGeom>
              <a:avLst/>
              <a:gdLst>
                <a:gd name="T0" fmla="*/ 164 w 628"/>
                <a:gd name="T1" fmla="*/ 216 h 522"/>
                <a:gd name="T2" fmla="*/ 214 w 628"/>
                <a:gd name="T3" fmla="*/ 142 h 522"/>
                <a:gd name="T4" fmla="*/ 198 w 628"/>
                <a:gd name="T5" fmla="*/ 261 h 522"/>
                <a:gd name="T6" fmla="*/ 167 w 628"/>
                <a:gd name="T7" fmla="*/ 364 h 522"/>
                <a:gd name="T8" fmla="*/ 100 w 628"/>
                <a:gd name="T9" fmla="*/ 441 h 522"/>
                <a:gd name="T10" fmla="*/ 235 w 628"/>
                <a:gd name="T11" fmla="*/ 364 h 522"/>
                <a:gd name="T12" fmla="*/ 204 w 628"/>
                <a:gd name="T13" fmla="*/ 358 h 522"/>
                <a:gd name="T14" fmla="*/ 249 w 628"/>
                <a:gd name="T15" fmla="*/ 273 h 522"/>
                <a:gd name="T16" fmla="*/ 265 w 628"/>
                <a:gd name="T17" fmla="*/ 221 h 522"/>
                <a:gd name="T18" fmla="*/ 325 w 628"/>
                <a:gd name="T19" fmla="*/ 219 h 522"/>
                <a:gd name="T20" fmla="*/ 308 w 628"/>
                <a:gd name="T21" fmla="*/ 301 h 522"/>
                <a:gd name="T22" fmla="*/ 254 w 628"/>
                <a:gd name="T23" fmla="*/ 441 h 522"/>
                <a:gd name="T24" fmla="*/ 389 w 628"/>
                <a:gd name="T25" fmla="*/ 301 h 522"/>
                <a:gd name="T26" fmla="*/ 347 w 628"/>
                <a:gd name="T27" fmla="*/ 294 h 522"/>
                <a:gd name="T28" fmla="*/ 385 w 628"/>
                <a:gd name="T29" fmla="*/ 198 h 522"/>
                <a:gd name="T30" fmla="*/ 359 w 628"/>
                <a:gd name="T31" fmla="*/ 176 h 522"/>
                <a:gd name="T32" fmla="*/ 302 w 628"/>
                <a:gd name="T33" fmla="*/ 126 h 522"/>
                <a:gd name="T34" fmla="*/ 351 w 628"/>
                <a:gd name="T35" fmla="*/ 132 h 522"/>
                <a:gd name="T36" fmla="*/ 423 w 628"/>
                <a:gd name="T37" fmla="*/ 80 h 522"/>
                <a:gd name="T38" fmla="*/ 394 w 628"/>
                <a:gd name="T39" fmla="*/ 58 h 522"/>
                <a:gd name="T40" fmla="*/ 292 w 628"/>
                <a:gd name="T41" fmla="*/ 84 h 522"/>
                <a:gd name="T42" fmla="*/ 279 w 628"/>
                <a:gd name="T43" fmla="*/ 123 h 522"/>
                <a:gd name="T44" fmla="*/ 277 w 628"/>
                <a:gd name="T45" fmla="*/ 122 h 522"/>
                <a:gd name="T46" fmla="*/ 278 w 628"/>
                <a:gd name="T47" fmla="*/ 89 h 522"/>
                <a:gd name="T48" fmla="*/ 272 w 628"/>
                <a:gd name="T49" fmla="*/ 83 h 522"/>
                <a:gd name="T50" fmla="*/ 256 w 628"/>
                <a:gd name="T51" fmla="*/ 89 h 522"/>
                <a:gd name="T52" fmla="*/ 262 w 628"/>
                <a:gd name="T53" fmla="*/ 96 h 522"/>
                <a:gd name="T54" fmla="*/ 256 w 628"/>
                <a:gd name="T55" fmla="*/ 127 h 522"/>
                <a:gd name="T56" fmla="*/ 244 w 628"/>
                <a:gd name="T57" fmla="*/ 88 h 522"/>
                <a:gd name="T58" fmla="*/ 234 w 628"/>
                <a:gd name="T59" fmla="*/ 83 h 522"/>
                <a:gd name="T60" fmla="*/ 153 w 628"/>
                <a:gd name="T61" fmla="*/ 137 h 522"/>
                <a:gd name="T62" fmla="*/ 147 w 628"/>
                <a:gd name="T63" fmla="*/ 145 h 522"/>
                <a:gd name="T64" fmla="*/ 139 w 628"/>
                <a:gd name="T65" fmla="*/ 226 h 522"/>
                <a:gd name="T66" fmla="*/ 312 w 628"/>
                <a:gd name="T67" fmla="*/ 31 h 522"/>
                <a:gd name="T68" fmla="*/ 226 w 628"/>
                <a:gd name="T69" fmla="*/ 47 h 522"/>
                <a:gd name="T70" fmla="*/ 408 w 628"/>
                <a:gd name="T71" fmla="*/ 441 h 522"/>
                <a:gd name="T72" fmla="*/ 543 w 628"/>
                <a:gd name="T73" fmla="*/ 237 h 522"/>
                <a:gd name="T74" fmla="*/ 408 w 628"/>
                <a:gd name="T75" fmla="*/ 441 h 522"/>
                <a:gd name="T76" fmla="*/ 628 w 628"/>
                <a:gd name="T77" fmla="*/ 480 h 522"/>
                <a:gd name="T78" fmla="*/ 575 w 628"/>
                <a:gd name="T79" fmla="*/ 463 h 522"/>
                <a:gd name="T80" fmla="*/ 72 w 628"/>
                <a:gd name="T81" fmla="*/ 85 h 522"/>
                <a:gd name="T82" fmla="*/ 53 w 628"/>
                <a:gd name="T83" fmla="*/ 42 h 522"/>
                <a:gd name="T84" fmla="*/ 32 w 628"/>
                <a:gd name="T85" fmla="*/ 85 h 522"/>
                <a:gd name="T86" fmla="*/ 575 w 628"/>
                <a:gd name="T87" fmla="*/ 495 h 522"/>
                <a:gd name="T88" fmla="*/ 628 w 628"/>
                <a:gd name="T89" fmla="*/ 48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8" h="522">
                  <a:moveTo>
                    <a:pt x="139" y="226"/>
                  </a:moveTo>
                  <a:cubicBezTo>
                    <a:pt x="149" y="229"/>
                    <a:pt x="161" y="224"/>
                    <a:pt x="164" y="216"/>
                  </a:cubicBezTo>
                  <a:cubicBezTo>
                    <a:pt x="188" y="161"/>
                    <a:pt x="188" y="161"/>
                    <a:pt x="188" y="161"/>
                  </a:cubicBezTo>
                  <a:cubicBezTo>
                    <a:pt x="214" y="142"/>
                    <a:pt x="214" y="142"/>
                    <a:pt x="214" y="142"/>
                  </a:cubicBezTo>
                  <a:cubicBezTo>
                    <a:pt x="214" y="195"/>
                    <a:pt x="214" y="195"/>
                    <a:pt x="214" y="195"/>
                  </a:cubicBezTo>
                  <a:cubicBezTo>
                    <a:pt x="198" y="261"/>
                    <a:pt x="198" y="261"/>
                    <a:pt x="198" y="261"/>
                  </a:cubicBezTo>
                  <a:cubicBezTo>
                    <a:pt x="161" y="344"/>
                    <a:pt x="161" y="344"/>
                    <a:pt x="161" y="344"/>
                  </a:cubicBezTo>
                  <a:cubicBezTo>
                    <a:pt x="157" y="351"/>
                    <a:pt x="160" y="359"/>
                    <a:pt x="167" y="364"/>
                  </a:cubicBezTo>
                  <a:cubicBezTo>
                    <a:pt x="100" y="364"/>
                    <a:pt x="100" y="364"/>
                    <a:pt x="100" y="364"/>
                  </a:cubicBezTo>
                  <a:cubicBezTo>
                    <a:pt x="100" y="441"/>
                    <a:pt x="100" y="441"/>
                    <a:pt x="100" y="441"/>
                  </a:cubicBezTo>
                  <a:cubicBezTo>
                    <a:pt x="235" y="441"/>
                    <a:pt x="235" y="441"/>
                    <a:pt x="235" y="441"/>
                  </a:cubicBezTo>
                  <a:cubicBezTo>
                    <a:pt x="235" y="364"/>
                    <a:pt x="235" y="364"/>
                    <a:pt x="235" y="364"/>
                  </a:cubicBezTo>
                  <a:cubicBezTo>
                    <a:pt x="198" y="364"/>
                    <a:pt x="198" y="364"/>
                    <a:pt x="198" y="364"/>
                  </a:cubicBezTo>
                  <a:cubicBezTo>
                    <a:pt x="201" y="362"/>
                    <a:pt x="203" y="360"/>
                    <a:pt x="204" y="358"/>
                  </a:cubicBezTo>
                  <a:cubicBezTo>
                    <a:pt x="248" y="275"/>
                    <a:pt x="248" y="275"/>
                    <a:pt x="248" y="275"/>
                  </a:cubicBezTo>
                  <a:cubicBezTo>
                    <a:pt x="249" y="274"/>
                    <a:pt x="249" y="273"/>
                    <a:pt x="249" y="273"/>
                  </a:cubicBezTo>
                  <a:cubicBezTo>
                    <a:pt x="250" y="272"/>
                    <a:pt x="250" y="272"/>
                    <a:pt x="250" y="272"/>
                  </a:cubicBezTo>
                  <a:cubicBezTo>
                    <a:pt x="265" y="221"/>
                    <a:pt x="265" y="221"/>
                    <a:pt x="265" y="221"/>
                  </a:cubicBezTo>
                  <a:cubicBezTo>
                    <a:pt x="265" y="221"/>
                    <a:pt x="265" y="221"/>
                    <a:pt x="266" y="221"/>
                  </a:cubicBezTo>
                  <a:cubicBezTo>
                    <a:pt x="325" y="219"/>
                    <a:pt x="325" y="219"/>
                    <a:pt x="325" y="219"/>
                  </a:cubicBezTo>
                  <a:cubicBezTo>
                    <a:pt x="303" y="283"/>
                    <a:pt x="303" y="283"/>
                    <a:pt x="303" y="283"/>
                  </a:cubicBezTo>
                  <a:cubicBezTo>
                    <a:pt x="301" y="289"/>
                    <a:pt x="303" y="296"/>
                    <a:pt x="308" y="301"/>
                  </a:cubicBezTo>
                  <a:cubicBezTo>
                    <a:pt x="254" y="301"/>
                    <a:pt x="254" y="301"/>
                    <a:pt x="254" y="301"/>
                  </a:cubicBezTo>
                  <a:cubicBezTo>
                    <a:pt x="254" y="441"/>
                    <a:pt x="254" y="441"/>
                    <a:pt x="254" y="441"/>
                  </a:cubicBezTo>
                  <a:cubicBezTo>
                    <a:pt x="389" y="441"/>
                    <a:pt x="389" y="441"/>
                    <a:pt x="389" y="441"/>
                  </a:cubicBezTo>
                  <a:cubicBezTo>
                    <a:pt x="389" y="301"/>
                    <a:pt x="389" y="301"/>
                    <a:pt x="389" y="301"/>
                  </a:cubicBezTo>
                  <a:cubicBezTo>
                    <a:pt x="342" y="301"/>
                    <a:pt x="342" y="301"/>
                    <a:pt x="342" y="301"/>
                  </a:cubicBezTo>
                  <a:cubicBezTo>
                    <a:pt x="344" y="299"/>
                    <a:pt x="346" y="296"/>
                    <a:pt x="347" y="294"/>
                  </a:cubicBezTo>
                  <a:cubicBezTo>
                    <a:pt x="384" y="204"/>
                    <a:pt x="384" y="204"/>
                    <a:pt x="384" y="204"/>
                  </a:cubicBezTo>
                  <a:cubicBezTo>
                    <a:pt x="385" y="202"/>
                    <a:pt x="385" y="200"/>
                    <a:pt x="385" y="198"/>
                  </a:cubicBezTo>
                  <a:cubicBezTo>
                    <a:pt x="386" y="186"/>
                    <a:pt x="375" y="177"/>
                    <a:pt x="361" y="176"/>
                  </a:cubicBezTo>
                  <a:cubicBezTo>
                    <a:pt x="359" y="176"/>
                    <a:pt x="359" y="176"/>
                    <a:pt x="359" y="176"/>
                  </a:cubicBezTo>
                  <a:cubicBezTo>
                    <a:pt x="297" y="175"/>
                    <a:pt x="297" y="175"/>
                    <a:pt x="297" y="175"/>
                  </a:cubicBezTo>
                  <a:cubicBezTo>
                    <a:pt x="302" y="126"/>
                    <a:pt x="302" y="126"/>
                    <a:pt x="302" y="126"/>
                  </a:cubicBezTo>
                  <a:cubicBezTo>
                    <a:pt x="349" y="131"/>
                    <a:pt x="349" y="131"/>
                    <a:pt x="349" y="131"/>
                  </a:cubicBezTo>
                  <a:cubicBezTo>
                    <a:pt x="351" y="132"/>
                    <a:pt x="351" y="132"/>
                    <a:pt x="351" y="132"/>
                  </a:cubicBezTo>
                  <a:cubicBezTo>
                    <a:pt x="357" y="132"/>
                    <a:pt x="364" y="131"/>
                    <a:pt x="369" y="127"/>
                  </a:cubicBezTo>
                  <a:cubicBezTo>
                    <a:pt x="423" y="80"/>
                    <a:pt x="423" y="80"/>
                    <a:pt x="423" y="80"/>
                  </a:cubicBezTo>
                  <a:cubicBezTo>
                    <a:pt x="430" y="74"/>
                    <a:pt x="430" y="64"/>
                    <a:pt x="422" y="58"/>
                  </a:cubicBezTo>
                  <a:cubicBezTo>
                    <a:pt x="415" y="52"/>
                    <a:pt x="402" y="51"/>
                    <a:pt x="394" y="58"/>
                  </a:cubicBezTo>
                  <a:cubicBezTo>
                    <a:pt x="346" y="94"/>
                    <a:pt x="346" y="94"/>
                    <a:pt x="346" y="94"/>
                  </a:cubicBezTo>
                  <a:cubicBezTo>
                    <a:pt x="292" y="84"/>
                    <a:pt x="292" y="84"/>
                    <a:pt x="292" y="84"/>
                  </a:cubicBezTo>
                  <a:cubicBezTo>
                    <a:pt x="290" y="88"/>
                    <a:pt x="290" y="88"/>
                    <a:pt x="290" y="88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8" y="127"/>
                    <a:pt x="278" y="127"/>
                    <a:pt x="278" y="127"/>
                  </a:cubicBezTo>
                  <a:cubicBezTo>
                    <a:pt x="277" y="122"/>
                    <a:pt x="277" y="122"/>
                    <a:pt x="277" y="122"/>
                  </a:cubicBezTo>
                  <a:cubicBezTo>
                    <a:pt x="272" y="96"/>
                    <a:pt x="272" y="96"/>
                    <a:pt x="272" y="96"/>
                  </a:cubicBezTo>
                  <a:cubicBezTo>
                    <a:pt x="278" y="89"/>
                    <a:pt x="278" y="89"/>
                    <a:pt x="278" y="89"/>
                  </a:cubicBezTo>
                  <a:cubicBezTo>
                    <a:pt x="274" y="85"/>
                    <a:pt x="274" y="85"/>
                    <a:pt x="274" y="85"/>
                  </a:cubicBezTo>
                  <a:cubicBezTo>
                    <a:pt x="272" y="83"/>
                    <a:pt x="272" y="83"/>
                    <a:pt x="272" y="83"/>
                  </a:cubicBezTo>
                  <a:cubicBezTo>
                    <a:pt x="262" y="83"/>
                    <a:pt x="262" y="83"/>
                    <a:pt x="262" y="83"/>
                  </a:cubicBezTo>
                  <a:cubicBezTo>
                    <a:pt x="256" y="89"/>
                    <a:pt x="256" y="89"/>
                    <a:pt x="256" y="89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56" y="127"/>
                    <a:pt x="256" y="127"/>
                    <a:pt x="256" y="127"/>
                  </a:cubicBezTo>
                  <a:cubicBezTo>
                    <a:pt x="252" y="112"/>
                    <a:pt x="252" y="112"/>
                    <a:pt x="252" y="112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42" y="83"/>
                    <a:pt x="242" y="83"/>
                    <a:pt x="242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22" y="83"/>
                    <a:pt x="215" y="87"/>
                    <a:pt x="211" y="90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52" y="138"/>
                    <a:pt x="152" y="138"/>
                    <a:pt x="152" y="138"/>
                  </a:cubicBezTo>
                  <a:cubicBezTo>
                    <a:pt x="150" y="140"/>
                    <a:pt x="148" y="142"/>
                    <a:pt x="147" y="145"/>
                  </a:cubicBezTo>
                  <a:cubicBezTo>
                    <a:pt x="126" y="206"/>
                    <a:pt x="126" y="206"/>
                    <a:pt x="126" y="206"/>
                  </a:cubicBezTo>
                  <a:cubicBezTo>
                    <a:pt x="123" y="215"/>
                    <a:pt x="129" y="223"/>
                    <a:pt x="139" y="226"/>
                  </a:cubicBezTo>
                  <a:close/>
                  <a:moveTo>
                    <a:pt x="279" y="74"/>
                  </a:moveTo>
                  <a:cubicBezTo>
                    <a:pt x="302" y="69"/>
                    <a:pt x="317" y="50"/>
                    <a:pt x="312" y="31"/>
                  </a:cubicBezTo>
                  <a:cubicBezTo>
                    <a:pt x="307" y="12"/>
                    <a:pt x="283" y="0"/>
                    <a:pt x="260" y="4"/>
                  </a:cubicBezTo>
                  <a:cubicBezTo>
                    <a:pt x="236" y="8"/>
                    <a:pt x="221" y="27"/>
                    <a:pt x="226" y="47"/>
                  </a:cubicBezTo>
                  <a:cubicBezTo>
                    <a:pt x="231" y="66"/>
                    <a:pt x="255" y="78"/>
                    <a:pt x="279" y="74"/>
                  </a:cubicBezTo>
                  <a:close/>
                  <a:moveTo>
                    <a:pt x="408" y="441"/>
                  </a:moveTo>
                  <a:cubicBezTo>
                    <a:pt x="543" y="441"/>
                    <a:pt x="543" y="441"/>
                    <a:pt x="543" y="441"/>
                  </a:cubicBezTo>
                  <a:cubicBezTo>
                    <a:pt x="543" y="237"/>
                    <a:pt x="543" y="237"/>
                    <a:pt x="543" y="237"/>
                  </a:cubicBezTo>
                  <a:cubicBezTo>
                    <a:pt x="408" y="237"/>
                    <a:pt x="408" y="237"/>
                    <a:pt x="408" y="237"/>
                  </a:cubicBezTo>
                  <a:cubicBezTo>
                    <a:pt x="408" y="441"/>
                    <a:pt x="408" y="441"/>
                    <a:pt x="408" y="441"/>
                  </a:cubicBezTo>
                  <a:cubicBezTo>
                    <a:pt x="408" y="441"/>
                    <a:pt x="408" y="441"/>
                    <a:pt x="408" y="441"/>
                  </a:cubicBezTo>
                  <a:close/>
                  <a:moveTo>
                    <a:pt x="628" y="480"/>
                  </a:moveTo>
                  <a:cubicBezTo>
                    <a:pt x="575" y="437"/>
                    <a:pt x="575" y="437"/>
                    <a:pt x="575" y="437"/>
                  </a:cubicBezTo>
                  <a:cubicBezTo>
                    <a:pt x="575" y="463"/>
                    <a:pt x="575" y="463"/>
                    <a:pt x="575" y="463"/>
                  </a:cubicBezTo>
                  <a:cubicBezTo>
                    <a:pt x="72" y="463"/>
                    <a:pt x="72" y="463"/>
                    <a:pt x="72" y="463"/>
                  </a:cubicBezTo>
                  <a:cubicBezTo>
                    <a:pt x="72" y="85"/>
                    <a:pt x="72" y="85"/>
                    <a:pt x="72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53" y="42"/>
                    <a:pt x="53" y="42"/>
                    <a:pt x="53" y="4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32" y="495"/>
                    <a:pt x="32" y="495"/>
                    <a:pt x="32" y="495"/>
                  </a:cubicBezTo>
                  <a:cubicBezTo>
                    <a:pt x="575" y="495"/>
                    <a:pt x="575" y="495"/>
                    <a:pt x="575" y="495"/>
                  </a:cubicBezTo>
                  <a:cubicBezTo>
                    <a:pt x="575" y="522"/>
                    <a:pt x="575" y="522"/>
                    <a:pt x="575" y="522"/>
                  </a:cubicBezTo>
                  <a:cubicBezTo>
                    <a:pt x="628" y="480"/>
                    <a:pt x="628" y="480"/>
                    <a:pt x="628" y="480"/>
                  </a:cubicBezTo>
                  <a:cubicBezTo>
                    <a:pt x="628" y="480"/>
                    <a:pt x="628" y="480"/>
                    <a:pt x="628" y="4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03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gray">
          <a:xfrm>
            <a:off x="332790" y="5474323"/>
            <a:ext cx="5377635" cy="1071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1000" tIns="0" rIns="0" bIns="0" anchor="b">
            <a:spAutoFit/>
          </a:bodyPr>
          <a:lstStyle/>
          <a:p>
            <a:r>
              <a:rPr lang="en-US" sz="700" b="1" dirty="0">
                <a:solidFill>
                  <a:schemeClr val="tx2"/>
                </a:solidFill>
              </a:rPr>
              <a:t>About Deloitte</a:t>
            </a:r>
            <a:r>
              <a:rPr lang="en-US" sz="700" dirty="0">
                <a:solidFill>
                  <a:schemeClr val="tx2"/>
                </a:solidFill>
              </a:rPr>
              <a:t/>
            </a:r>
            <a:br>
              <a:rPr lang="en-US" sz="700" dirty="0">
                <a:solidFill>
                  <a:schemeClr val="tx2"/>
                </a:solidFill>
              </a:rPr>
            </a:br>
            <a:r>
              <a:rPr lang="en-US" sz="700" dirty="0">
                <a:solidFill>
                  <a:schemeClr val="tx2"/>
                </a:solidFill>
              </a:rPr>
              <a:t>Deloitte refers to one or more of Deloitte Touche Tohmatsu Limited, a UK private company limited by guarantee, and its network of member firms, each of which is a legally separate and independent entity. Please see </a:t>
            </a:r>
            <a:r>
              <a:rPr lang="en-US" sz="700" u="sng" dirty="0">
                <a:solidFill>
                  <a:schemeClr val="tx2"/>
                </a:solidFill>
                <a:hlinkClick r:id="rId3"/>
              </a:rPr>
              <a:t>www.deloitte.com/about</a:t>
            </a:r>
            <a:r>
              <a:rPr lang="en-US" sz="700" dirty="0">
                <a:solidFill>
                  <a:schemeClr val="tx2"/>
                </a:solidFill>
              </a:rPr>
              <a:t> for a detailed description of the legal structure of Deloitte Touche Tohmatsu Limited and its member firms. Please see </a:t>
            </a:r>
            <a:r>
              <a:rPr lang="en-US" sz="700" u="sng" dirty="0">
                <a:solidFill>
                  <a:schemeClr val="tx2"/>
                </a:solidFill>
                <a:hlinkClick r:id="rId4"/>
              </a:rPr>
              <a:t>www.deloitte.com/us/about</a:t>
            </a:r>
            <a:r>
              <a:rPr lang="en-US" sz="700" dirty="0">
                <a:solidFill>
                  <a:schemeClr val="tx2"/>
                </a:solidFill>
              </a:rPr>
              <a:t> for a detailed description of the legal structure of Deloitte LLP and its subsidiaries. . Certain services may not be available to attest clients under the rules and regulations of public accounting.</a:t>
            </a:r>
            <a:br>
              <a:rPr lang="en-US" sz="700" dirty="0">
                <a:solidFill>
                  <a:schemeClr val="tx2"/>
                </a:solidFill>
              </a:rPr>
            </a:br>
            <a:r>
              <a:rPr lang="en-US" sz="700" dirty="0">
                <a:solidFill>
                  <a:schemeClr val="tx2"/>
                </a:solidFill>
              </a:rPr>
              <a:t/>
            </a:r>
            <a:br>
              <a:rPr lang="en-US" sz="700" dirty="0">
                <a:solidFill>
                  <a:schemeClr val="tx2"/>
                </a:solidFill>
              </a:rPr>
            </a:br>
            <a:r>
              <a:rPr lang="en-US" sz="700" dirty="0">
                <a:solidFill>
                  <a:schemeClr val="tx2"/>
                </a:solidFill>
              </a:rPr>
              <a:t>Copyright © </a:t>
            </a:r>
            <a:r>
              <a:rPr lang="en-US" sz="700" dirty="0" smtClean="0">
                <a:solidFill>
                  <a:schemeClr val="tx2"/>
                </a:solidFill>
              </a:rPr>
              <a:t>2014 </a:t>
            </a:r>
            <a:r>
              <a:rPr lang="en-US" sz="700" dirty="0">
                <a:solidFill>
                  <a:schemeClr val="tx2"/>
                </a:solidFill>
              </a:rPr>
              <a:t>Deloitte Development LLC. All rights reserved.</a:t>
            </a:r>
            <a:br>
              <a:rPr lang="en-US" sz="700" dirty="0">
                <a:solidFill>
                  <a:schemeClr val="tx2"/>
                </a:solidFill>
              </a:rPr>
            </a:br>
            <a:r>
              <a:rPr lang="en-US" sz="700" dirty="0">
                <a:solidFill>
                  <a:schemeClr val="tx2"/>
                </a:solidFill>
              </a:rPr>
              <a:t>Member of Deloitte Touche Tohmatsu</a:t>
            </a:r>
          </a:p>
          <a:p>
            <a:pPr>
              <a:lnSpc>
                <a:spcPct val="95000"/>
              </a:lnSpc>
            </a:pPr>
            <a:endParaRPr lang="en-GB" sz="700" dirty="0">
              <a:solidFill>
                <a:schemeClr val="tx2"/>
              </a:solidFill>
            </a:endParaRPr>
          </a:p>
        </p:txBody>
      </p:sp>
      <p:pic>
        <p:nvPicPr>
          <p:cNvPr id="6" name="Picture 19" descr="DEL_PRI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7" t="27428" r="9845" b="25551"/>
          <a:stretch>
            <a:fillRect/>
          </a:stretch>
        </p:blipFill>
        <p:spPr bwMode="auto">
          <a:xfrm>
            <a:off x="2846949" y="2558618"/>
            <a:ext cx="3450103" cy="79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99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_RUWSTM1UGMtEwXUR_oVw"/>
</p:tagLst>
</file>

<file path=ppt/theme/theme1.xml><?xml version="1.0" encoding="utf-8"?>
<a:theme xmlns:a="http://schemas.openxmlformats.org/drawingml/2006/main" name="Deloitte Timesaver US07 May10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_Main Master - Deloitte Report (print) US03 Feb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lIns="45720" tIns="45720" rIns="45720" rtlCol="0" anchor="ctr"/>
      <a:lstStyle>
        <a:defPPr algn="ctr">
          <a:defRPr sz="1800" b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Bef>
            <a:spcPts val="600"/>
          </a:spcBef>
          <a:defRPr sz="18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6_Deloitte Timesaver US07 May10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_Main Master - Deloitte Report (print) US03 Feb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lIns="45720" tIns="45720" rIns="45720" rtlCol="0" anchor="ctr"/>
      <a:lstStyle>
        <a:defPPr algn="ctr">
          <a:defRPr sz="1800" b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Bef>
            <a:spcPts val="600"/>
          </a:spcBef>
          <a:defRPr sz="18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421</Words>
  <Application>Microsoft Office PowerPoint</Application>
  <PresentationFormat>On-screen Show (4:3)</PresentationFormat>
  <Paragraphs>72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Deloitte Timesaver US07 May10</vt:lpstr>
      <vt:lpstr>6_Deloitte Timesaver US07 May10</vt:lpstr>
      <vt:lpstr>think-cell Slide</vt:lpstr>
      <vt:lpstr>Pacific Cities Sustainability Initiative – Second Annual Forum  Session 4: Public-Private Partnerships  Case Studies</vt:lpstr>
      <vt:lpstr>The Port City of Aqaba, Jordan</vt:lpstr>
      <vt:lpstr>Low-Income Housing, India</vt:lpstr>
      <vt:lpstr>Market-Making Approach and Outcomes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this color scheme, with the indicated text colors</dc:title>
  <dc:creator>Ximon Zhu</dc:creator>
  <cp:lastModifiedBy>Y460</cp:lastModifiedBy>
  <cp:revision>112</cp:revision>
  <dcterms:created xsi:type="dcterms:W3CDTF">2014-03-02T01:10:36Z</dcterms:created>
  <dcterms:modified xsi:type="dcterms:W3CDTF">2014-03-12T00:34:10Z</dcterms:modified>
</cp:coreProperties>
</file>